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65A7F7-9B22-4AA3-B0B0-15D6415B74D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53827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5A7F7-9B22-4AA3-B0B0-15D6415B74D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330030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5A7F7-9B22-4AA3-B0B0-15D6415B74D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3985021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79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5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833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19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970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159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750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15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5A7F7-9B22-4AA3-B0B0-15D6415B74D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4188636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201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425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71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5A7F7-9B22-4AA3-B0B0-15D6415B74D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75479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65A7F7-9B22-4AA3-B0B0-15D6415B74D9}"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153532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65A7F7-9B22-4AA3-B0B0-15D6415B74D9}"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198179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5A7F7-9B22-4AA3-B0B0-15D6415B74D9}"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271191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5A7F7-9B22-4AA3-B0B0-15D6415B74D9}"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391931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5A7F7-9B22-4AA3-B0B0-15D6415B74D9}"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337598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5A7F7-9B22-4AA3-B0B0-15D6415B74D9}"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807CA-930B-4DCB-91E5-7A1120AF9AD5}" type="slidenum">
              <a:rPr lang="en-US" smtClean="0"/>
              <a:t>‹#›</a:t>
            </a:fld>
            <a:endParaRPr lang="en-US"/>
          </a:p>
        </p:txBody>
      </p:sp>
    </p:spTree>
    <p:extLst>
      <p:ext uri="{BB962C8B-B14F-4D97-AF65-F5344CB8AC3E}">
        <p14:creationId xmlns:p14="http://schemas.microsoft.com/office/powerpoint/2010/main" val="237136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5A7F7-9B22-4AA3-B0B0-15D6415B74D9}" type="datetimeFigureOut">
              <a:rPr lang="en-US" smtClean="0"/>
              <a:t>12/3/2015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807CA-930B-4DCB-91E5-7A1120AF9AD5}" type="slidenum">
              <a:rPr lang="en-US" smtClean="0"/>
              <a:t>‹#›</a:t>
            </a:fld>
            <a:endParaRPr lang="en-US"/>
          </a:p>
        </p:txBody>
      </p:sp>
    </p:spTree>
    <p:extLst>
      <p:ext uri="{BB962C8B-B14F-4D97-AF65-F5344CB8AC3E}">
        <p14:creationId xmlns:p14="http://schemas.microsoft.com/office/powerpoint/2010/main" val="169340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8048D-D4DA-4E0E-B0FC-E8467C15E4C4}"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8347F-8C9D-4446-BEA0-8C53FEA34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6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6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385" y="6478286"/>
            <a:ext cx="4153701" cy="276999"/>
          </a:xfrm>
          <a:prstGeom prst="rect">
            <a:avLst/>
          </a:prstGeom>
          <a:noFill/>
        </p:spPr>
        <p:txBody>
          <a:bodyPr wrap="none" lIns="91440" tIns="45720" rIns="91440" bIns="45720">
            <a:spAutoFit/>
          </a:bodyPr>
          <a:lstStyle/>
          <a:p>
            <a:pPr algn="ctr"/>
            <a:r>
              <a:rPr lang="en-US" sz="1200" b="1" spc="50" dirty="0">
                <a:ln w="0"/>
                <a:solidFill>
                  <a:srgbClr val="E7E6E6"/>
                </a:solidFill>
                <a:effectLst>
                  <a:innerShdw blurRad="63500" dist="50800" dir="13500000">
                    <a:srgbClr val="000000">
                      <a:alpha val="50000"/>
                    </a:srgbClr>
                  </a:innerShdw>
                </a:effectLst>
                <a:latin typeface="Comic Sans MS" panose="030F0702030302020204" pitchFamily="66" charset="0"/>
              </a:rPr>
              <a:t>Clip Art: Microsoft Office and Teacher’s Clipart</a:t>
            </a:r>
            <a:endParaRPr lang="en-US" sz="1200" b="1" spc="50" dirty="0">
              <a:ln w="0"/>
              <a:solidFill>
                <a:srgbClr val="E7E6E6"/>
              </a:solidFill>
              <a:effectLst>
                <a:innerShdw blurRad="63500" dist="50800" dir="13500000">
                  <a:srgbClr val="000000">
                    <a:alpha val="50000"/>
                  </a:srgbClr>
                </a:innerShdw>
              </a:effectLst>
              <a:latin typeface="Comic Sans MS" panose="030F0702030302020204" pitchFamily="66" charset="0"/>
            </a:endParaRPr>
          </a:p>
        </p:txBody>
      </p:sp>
      <p:sp>
        <p:nvSpPr>
          <p:cNvPr id="3" name="Rectangle 2"/>
          <p:cNvSpPr/>
          <p:nvPr/>
        </p:nvSpPr>
        <p:spPr>
          <a:xfrm>
            <a:off x="7999827" y="163752"/>
            <a:ext cx="4192173" cy="369332"/>
          </a:xfrm>
          <a:prstGeom prst="rect">
            <a:avLst/>
          </a:prstGeom>
          <a:noFill/>
        </p:spPr>
        <p:txBody>
          <a:bodyPr wrap="none" lIns="91440" tIns="45720" rIns="91440" bIns="45720">
            <a:spAutoFit/>
          </a:bodyPr>
          <a:lstStyle/>
          <a:p>
            <a:pPr algn="ctr"/>
            <a:r>
              <a:rPr lang="en-US" b="1" spc="50" dirty="0">
                <a:ln w="0"/>
                <a:solidFill>
                  <a:srgbClr val="C00000"/>
                </a:solidFill>
                <a:latin typeface="Comic Sans MS" panose="030F0702030302020204" pitchFamily="66" charset="0"/>
              </a:rPr>
              <a:t>© Crown Jewels 4 Learning, 2013</a:t>
            </a:r>
            <a:endParaRPr lang="en-US" b="1" spc="50" dirty="0">
              <a:ln w="0"/>
              <a:solidFill>
                <a:srgbClr val="C00000"/>
              </a:solidFill>
              <a:latin typeface="Comic Sans MS" panose="030F0702030302020204" pitchFamily="66" charset="0"/>
            </a:endParaRPr>
          </a:p>
        </p:txBody>
      </p:sp>
    </p:spTree>
    <p:extLst>
      <p:ext uri="{BB962C8B-B14F-4D97-AF65-F5344CB8AC3E}">
        <p14:creationId xmlns:p14="http://schemas.microsoft.com/office/powerpoint/2010/main" val="44793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Texturizer scaling="58"/>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2721459" y="-77790"/>
            <a:ext cx="9470541" cy="923330"/>
          </a:xfrm>
          <a:prstGeom prst="rect">
            <a:avLst/>
          </a:prstGeom>
          <a:noFill/>
        </p:spPr>
        <p:txBody>
          <a:bodyPr wrap="none" lIns="91440" tIns="45720" rIns="91440" bIns="45720">
            <a:spAutoFit/>
          </a:bodyPr>
          <a:lstStyle/>
          <a:p>
            <a:pPr algn="ct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As more and more people came</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3" name="Rectangle 2"/>
          <p:cNvSpPr/>
          <p:nvPr/>
        </p:nvSpPr>
        <p:spPr>
          <a:xfrm>
            <a:off x="2913153" y="1170165"/>
            <a:ext cx="9087168" cy="923330"/>
          </a:xfrm>
          <a:prstGeom prst="rect">
            <a:avLst/>
          </a:prstGeom>
          <a:noFill/>
        </p:spPr>
        <p:txBody>
          <a:bodyPr wrap="none" lIns="91440" tIns="45720" rIns="91440" bIns="45720">
            <a:spAutoFit/>
          </a:bodyPr>
          <a:lstStyle/>
          <a:p>
            <a:pPr algn="ct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t</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o the New World, settlements</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4" name="Rectangle 3"/>
          <p:cNvSpPr/>
          <p:nvPr/>
        </p:nvSpPr>
        <p:spPr>
          <a:xfrm>
            <a:off x="2611789" y="2418120"/>
            <a:ext cx="9689897" cy="923330"/>
          </a:xfrm>
          <a:prstGeom prst="rect">
            <a:avLst/>
          </a:prstGeom>
          <a:noFill/>
        </p:spPr>
        <p:txBody>
          <a:bodyPr wrap="none" lIns="91440" tIns="45720" rIns="91440" bIns="45720">
            <a:spAutoFit/>
          </a:bodyPr>
          <a:lstStyle/>
          <a:p>
            <a:pPr algn="ct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called colonies were established.</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5" name="Rectangle 4"/>
          <p:cNvSpPr/>
          <p:nvPr/>
        </p:nvSpPr>
        <p:spPr>
          <a:xfrm>
            <a:off x="-250166" y="3666075"/>
            <a:ext cx="12007970" cy="923330"/>
          </a:xfrm>
          <a:prstGeom prst="rect">
            <a:avLst/>
          </a:prstGeom>
          <a:noFill/>
        </p:spPr>
        <p:txBody>
          <a:bodyPr wrap="square" lIns="91440" tIns="45720" rIns="91440" bIns="45720">
            <a:spAutoFit/>
          </a:bodyPr>
          <a:lstStyle/>
          <a:p>
            <a:pPr algn="ct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Life in each colony was affected by the</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6" name="Rectangle 5"/>
          <p:cNvSpPr/>
          <p:nvPr/>
        </p:nvSpPr>
        <p:spPr>
          <a:xfrm>
            <a:off x="184030" y="4914030"/>
            <a:ext cx="12007970" cy="923330"/>
          </a:xfrm>
          <a:prstGeom prst="rect">
            <a:avLst/>
          </a:prstGeom>
          <a:noFill/>
        </p:spPr>
        <p:txBody>
          <a:bodyPr wrap="square" lIns="91440" tIns="45720" rIns="91440" bIns="45720">
            <a:spAutoFit/>
          </a:bodyPr>
          <a:lstStyle/>
          <a:p>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climate, geography, and people who </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7" name="Rectangle 6"/>
          <p:cNvSpPr/>
          <p:nvPr/>
        </p:nvSpPr>
        <p:spPr>
          <a:xfrm>
            <a:off x="184030" y="6058468"/>
            <a:ext cx="12007970" cy="923330"/>
          </a:xfrm>
          <a:prstGeom prst="rect">
            <a:avLst/>
          </a:prstGeom>
          <a:noFill/>
        </p:spPr>
        <p:txBody>
          <a:bodyPr wrap="square" lIns="91440" tIns="45720" rIns="91440" bIns="45720">
            <a:spAutoFit/>
          </a:bodyPr>
          <a:lstStyle/>
          <a:p>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settled there.</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Tree>
    <p:extLst>
      <p:ext uri="{BB962C8B-B14F-4D97-AF65-F5344CB8AC3E}">
        <p14:creationId xmlns:p14="http://schemas.microsoft.com/office/powerpoint/2010/main" val="913914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66381" y="885051"/>
            <a:ext cx="4192173" cy="369332"/>
          </a:xfrm>
          <a:prstGeom prst="rect">
            <a:avLst/>
          </a:prstGeom>
          <a:noFill/>
        </p:spPr>
        <p:txBody>
          <a:bodyPr wrap="none" lIns="91440" tIns="45720" rIns="91440" bIns="45720">
            <a:spAutoFit/>
          </a:bodyPr>
          <a:lstStyle/>
          <a:p>
            <a:pPr algn="ctr"/>
            <a:r>
              <a:rPr lang="en-US" b="1" spc="50" dirty="0">
                <a:ln w="0"/>
                <a:solidFill>
                  <a:srgbClr val="C00000"/>
                </a:solidFill>
                <a:latin typeface="Comic Sans MS" panose="030F0702030302020204" pitchFamily="66" charset="0"/>
              </a:rPr>
              <a:t>© Crown Jewels 4 Learning, 2013</a:t>
            </a:r>
            <a:endParaRPr lang="en-US" b="1" spc="50" dirty="0">
              <a:ln w="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817538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Texturiz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340414" y="957660"/>
            <a:ext cx="3555782" cy="2062103"/>
          </a:xfrm>
          <a:prstGeom prst="rect">
            <a:avLst/>
          </a:prstGeom>
          <a:noFill/>
        </p:spPr>
        <p:txBody>
          <a:bodyPr wrap="none" lIns="91440" tIns="45720" rIns="91440" bIns="45720">
            <a:spAutoFit/>
          </a:bodyPr>
          <a:lstStyle/>
          <a:p>
            <a:pPr marL="285750" indent="-285750">
              <a:buFont typeface="Arial" panose="020B0604020202020204" pitchFamily="34" charset="0"/>
              <a:buChar char="•"/>
            </a:pPr>
            <a:r>
              <a:rPr lang="en-US" sz="3200" b="1" dirty="0">
                <a:ln w="13462">
                  <a:solidFill>
                    <a:prstClr val="white"/>
                  </a:solidFill>
                  <a:prstDash val="solid"/>
                </a:ln>
                <a:solidFill>
                  <a:prstClr val="black">
                    <a:lumMod val="85000"/>
                    <a:lumOff val="15000"/>
                  </a:prstClr>
                </a:solidFill>
                <a:effectLst>
                  <a:outerShdw dist="38100" dir="2700000" algn="bl" rotWithShape="0">
                    <a:srgbClr val="4472C4"/>
                  </a:outerShdw>
                </a:effectLst>
                <a:latin typeface="Comic Sans MS" panose="030F0702030302020204" pitchFamily="66" charset="0"/>
              </a:rPr>
              <a:t>Massachusetts</a:t>
            </a:r>
          </a:p>
          <a:p>
            <a:pPr marL="285750" indent="-285750">
              <a:buFont typeface="Arial" panose="020B0604020202020204" pitchFamily="34" charset="0"/>
              <a:buChar char="•"/>
            </a:pPr>
            <a:r>
              <a:rPr lang="en-US" sz="3200" b="1" dirty="0">
                <a:ln w="13462">
                  <a:solidFill>
                    <a:prstClr val="white"/>
                  </a:solidFill>
                  <a:prstDash val="solid"/>
                </a:ln>
                <a:solidFill>
                  <a:prstClr val="black">
                    <a:lumMod val="85000"/>
                    <a:lumOff val="15000"/>
                  </a:prstClr>
                </a:solidFill>
                <a:effectLst>
                  <a:outerShdw dist="38100" dir="2700000" algn="bl" rotWithShape="0">
                    <a:srgbClr val="4472C4"/>
                  </a:outerShdw>
                </a:effectLst>
                <a:latin typeface="Comic Sans MS" panose="030F0702030302020204" pitchFamily="66" charset="0"/>
              </a:rPr>
              <a:t>Connecticut</a:t>
            </a:r>
          </a:p>
          <a:p>
            <a:pPr marL="285750" indent="-285750">
              <a:buFont typeface="Arial" panose="020B0604020202020204" pitchFamily="34" charset="0"/>
              <a:buChar char="•"/>
            </a:pPr>
            <a:r>
              <a:rPr lang="en-US" sz="3200" b="1" dirty="0">
                <a:ln w="13462">
                  <a:solidFill>
                    <a:prstClr val="white"/>
                  </a:solidFill>
                  <a:prstDash val="solid"/>
                </a:ln>
                <a:solidFill>
                  <a:prstClr val="black">
                    <a:lumMod val="85000"/>
                    <a:lumOff val="15000"/>
                  </a:prstClr>
                </a:solidFill>
                <a:effectLst>
                  <a:outerShdw dist="38100" dir="2700000" algn="bl" rotWithShape="0">
                    <a:srgbClr val="4472C4"/>
                  </a:outerShdw>
                </a:effectLst>
                <a:latin typeface="Comic Sans MS" panose="030F0702030302020204" pitchFamily="66" charset="0"/>
              </a:rPr>
              <a:t>Rhode Island </a:t>
            </a:r>
          </a:p>
          <a:p>
            <a:pPr marL="285750" indent="-285750">
              <a:buFont typeface="Arial" panose="020B0604020202020204" pitchFamily="34" charset="0"/>
              <a:buChar char="•"/>
            </a:pPr>
            <a:r>
              <a:rPr lang="en-US" sz="3200" b="1" dirty="0">
                <a:ln w="13462">
                  <a:solidFill>
                    <a:prstClr val="white"/>
                  </a:solidFill>
                  <a:prstDash val="solid"/>
                </a:ln>
                <a:solidFill>
                  <a:prstClr val="black">
                    <a:lumMod val="85000"/>
                    <a:lumOff val="15000"/>
                  </a:prstClr>
                </a:solidFill>
                <a:effectLst>
                  <a:outerShdw dist="38100" dir="2700000" algn="bl" rotWithShape="0">
                    <a:srgbClr val="4472C4"/>
                  </a:outerShdw>
                </a:effectLst>
                <a:latin typeface="Comic Sans MS" panose="030F0702030302020204" pitchFamily="66" charset="0"/>
              </a:rPr>
              <a:t>New Hampshire</a:t>
            </a:r>
            <a:endParaRPr lang="en-US" sz="3200" b="1" dirty="0">
              <a:ln w="13462">
                <a:solidFill>
                  <a:prstClr val="white"/>
                </a:solidFill>
                <a:prstDash val="solid"/>
              </a:ln>
              <a:solidFill>
                <a:prstClr val="black">
                  <a:lumMod val="85000"/>
                  <a:lumOff val="15000"/>
                </a:prstClr>
              </a:solidFill>
              <a:effectLst>
                <a:outerShdw dist="38100" dir="2700000" algn="bl" rotWithShape="0">
                  <a:srgbClr val="4472C4"/>
                </a:outerShdw>
              </a:effectLst>
              <a:latin typeface="Comic Sans MS" panose="030F0702030302020204" pitchFamily="66" charset="0"/>
            </a:endParaRPr>
          </a:p>
        </p:txBody>
      </p:sp>
      <p:sp>
        <p:nvSpPr>
          <p:cNvPr id="3" name="Rectangle 2"/>
          <p:cNvSpPr/>
          <p:nvPr/>
        </p:nvSpPr>
        <p:spPr>
          <a:xfrm>
            <a:off x="1633267" y="3765756"/>
            <a:ext cx="4707147" cy="2923877"/>
          </a:xfrm>
          <a:prstGeom prst="rect">
            <a:avLst/>
          </a:prstGeom>
        </p:spPr>
        <p:txBody>
          <a:bodyPr wrap="square">
            <a:spAutoFit/>
          </a:bodyPr>
          <a:lstStyle/>
          <a:p>
            <a:r>
              <a:rPr lang="en-US" sz="24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rPr>
              <a:t>Physical features include:</a:t>
            </a:r>
          </a:p>
          <a:p>
            <a:pPr marL="285750" indent="-285750">
              <a:buFont typeface="Arial" panose="020B0604020202020204" pitchFamily="34" charset="0"/>
              <a:buChar char="•"/>
            </a:pPr>
            <a:r>
              <a:rPr lang="en-US" sz="24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rPr>
              <a:t>The Appalachian Mountains</a:t>
            </a:r>
          </a:p>
          <a:p>
            <a:pPr marL="285750" indent="-285750">
              <a:buFont typeface="Arial" panose="020B0604020202020204" pitchFamily="34" charset="0"/>
              <a:buChar char="•"/>
            </a:pPr>
            <a:r>
              <a:rPr lang="en-US" sz="24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rPr>
              <a:t>The Boston Harbor</a:t>
            </a:r>
          </a:p>
          <a:p>
            <a:endParaRPr lang="en-US" sz="8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endParaRPr>
          </a:p>
          <a:p>
            <a:r>
              <a:rPr lang="en-US" sz="24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rPr>
              <a:t>The land was hilly, rocky and not suitable for farming. </a:t>
            </a:r>
          </a:p>
          <a:p>
            <a:endParaRPr lang="en-US" sz="8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endParaRPr>
          </a:p>
          <a:p>
            <a:r>
              <a:rPr lang="en-US" sz="24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rPr>
              <a:t>The coastline was steep and jagged.</a:t>
            </a:r>
          </a:p>
        </p:txBody>
      </p:sp>
      <p:sp>
        <p:nvSpPr>
          <p:cNvPr id="4" name="Rectangle 3"/>
          <p:cNvSpPr/>
          <p:nvPr/>
        </p:nvSpPr>
        <p:spPr>
          <a:xfrm>
            <a:off x="6567579" y="3797969"/>
            <a:ext cx="4232694" cy="2677656"/>
          </a:xfrm>
          <a:prstGeom prst="rect">
            <a:avLst/>
          </a:prstGeom>
        </p:spPr>
        <p:txBody>
          <a:bodyPr wrap="square">
            <a:spAutoFit/>
          </a:bodyPr>
          <a:lstStyle/>
          <a:p>
            <a:r>
              <a:rPr lang="en-US" sz="24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rPr>
              <a:t>Winters were long and harsh for the New England colonists, and many people died because of the cold.</a:t>
            </a:r>
          </a:p>
          <a:p>
            <a:endParaRPr lang="en-US" sz="24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endParaRPr>
          </a:p>
          <a:p>
            <a:r>
              <a:rPr lang="en-US" sz="2400" dirty="0">
                <a:ln w="13462">
                  <a:noFill/>
                  <a:prstDash val="solid"/>
                </a:ln>
                <a:solidFill>
                  <a:prstClr val="black">
                    <a:lumMod val="85000"/>
                    <a:lumOff val="15000"/>
                  </a:prstClr>
                </a:solidFill>
                <a:effectLst>
                  <a:outerShdw blurRad="38100" dist="38100" dir="2700000" algn="tl">
                    <a:srgbClr val="000000">
                      <a:alpha val="43137"/>
                    </a:srgbClr>
                  </a:outerShdw>
                </a:effectLst>
                <a:latin typeface="Comic Sans MS" panose="030F0702030302020204" pitchFamily="66" charset="0"/>
              </a:rPr>
              <a:t>Summers were mild.  They were warm and not too hot. </a:t>
            </a:r>
          </a:p>
        </p:txBody>
      </p:sp>
      <p:sp>
        <p:nvSpPr>
          <p:cNvPr id="5" name="Rectangle 4"/>
          <p:cNvSpPr/>
          <p:nvPr/>
        </p:nvSpPr>
        <p:spPr>
          <a:xfrm rot="16200000">
            <a:off x="-1570081" y="3804097"/>
            <a:ext cx="3945311" cy="369332"/>
          </a:xfrm>
          <a:prstGeom prst="rect">
            <a:avLst/>
          </a:prstGeom>
          <a:noFill/>
        </p:spPr>
        <p:txBody>
          <a:bodyPr wrap="none" lIns="91440" tIns="45720" rIns="91440" bIns="45720">
            <a:spAutoFit/>
          </a:bodyPr>
          <a:lstStyle/>
          <a:p>
            <a:pPr algn="ctr"/>
            <a:r>
              <a:rPr lang="en-US" spc="50" dirty="0">
                <a:ln w="0"/>
                <a:solidFill>
                  <a:srgbClr val="C00000"/>
                </a:solidFill>
                <a:latin typeface="Comic Sans MS" panose="030F0702030302020204" pitchFamily="66" charset="0"/>
              </a:rPr>
              <a:t>© Crown Jewels 4 Learning, 2013</a:t>
            </a:r>
            <a:endParaRPr lang="en-US" spc="50" dirty="0">
              <a:ln w="0"/>
              <a:solidFill>
                <a:srgbClr val="C00000"/>
              </a:solidFill>
              <a:latin typeface="Comic Sans MS" panose="030F0702030302020204" pitchFamily="66" charset="0"/>
            </a:endParaRPr>
          </a:p>
        </p:txBody>
      </p:sp>
    </p:spTree>
    <p:extLst>
      <p:ext uri="{BB962C8B-B14F-4D97-AF65-F5344CB8AC3E}">
        <p14:creationId xmlns:p14="http://schemas.microsoft.com/office/powerpoint/2010/main" val="4114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0" end="0"/>
                                            </p:txEl>
                                          </p:spTgt>
                                        </p:tgtEl>
                                        <p:attrNameLst>
                                          <p:attrName>style.visibility</p:attrName>
                                        </p:attrNameLst>
                                      </p:cBhvr>
                                      <p:to>
                                        <p:strVal val="visible"/>
                                      </p:to>
                                    </p:set>
                                    <p:animEffect transition="in" filter="wipe(down)">
                                      <p:cBhvr>
                                        <p:cTn id="79" dur="580">
                                          <p:stCondLst>
                                            <p:cond delay="0"/>
                                          </p:stCondLst>
                                        </p:cTn>
                                        <p:tgtEl>
                                          <p:spTgt spid="3">
                                            <p:txEl>
                                              <p:pRg st="0" end="0"/>
                                            </p:txEl>
                                          </p:spTgt>
                                        </p:tgtEl>
                                      </p:cBhvr>
                                    </p:animEffect>
                                    <p:anim calcmode="lin" valueType="num">
                                      <p:cBhvr>
                                        <p:cTn id="8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0" end="0"/>
                                            </p:txEl>
                                          </p:spTgt>
                                        </p:tgtEl>
                                      </p:cBhvr>
                                      <p:to x="100000" y="60000"/>
                                    </p:animScale>
                                    <p:animScale>
                                      <p:cBhvr>
                                        <p:cTn id="86" dur="166" decel="50000">
                                          <p:stCondLst>
                                            <p:cond delay="676"/>
                                          </p:stCondLst>
                                        </p:cTn>
                                        <p:tgtEl>
                                          <p:spTgt spid="3">
                                            <p:txEl>
                                              <p:pRg st="0" end="0"/>
                                            </p:txEl>
                                          </p:spTgt>
                                        </p:tgtEl>
                                      </p:cBhvr>
                                      <p:to x="100000" y="100000"/>
                                    </p:animScale>
                                    <p:animScale>
                                      <p:cBhvr>
                                        <p:cTn id="87" dur="26">
                                          <p:stCondLst>
                                            <p:cond delay="1312"/>
                                          </p:stCondLst>
                                        </p:cTn>
                                        <p:tgtEl>
                                          <p:spTgt spid="3">
                                            <p:txEl>
                                              <p:pRg st="0" end="0"/>
                                            </p:txEl>
                                          </p:spTgt>
                                        </p:tgtEl>
                                      </p:cBhvr>
                                      <p:to x="100000" y="80000"/>
                                    </p:animScale>
                                    <p:animScale>
                                      <p:cBhvr>
                                        <p:cTn id="88" dur="166" decel="50000">
                                          <p:stCondLst>
                                            <p:cond delay="1338"/>
                                          </p:stCondLst>
                                        </p:cTn>
                                        <p:tgtEl>
                                          <p:spTgt spid="3">
                                            <p:txEl>
                                              <p:pRg st="0" end="0"/>
                                            </p:txEl>
                                          </p:spTgt>
                                        </p:tgtEl>
                                      </p:cBhvr>
                                      <p:to x="100000" y="100000"/>
                                    </p:animScale>
                                    <p:animScale>
                                      <p:cBhvr>
                                        <p:cTn id="89" dur="26">
                                          <p:stCondLst>
                                            <p:cond delay="1642"/>
                                          </p:stCondLst>
                                        </p:cTn>
                                        <p:tgtEl>
                                          <p:spTgt spid="3">
                                            <p:txEl>
                                              <p:pRg st="0" end="0"/>
                                            </p:txEl>
                                          </p:spTgt>
                                        </p:tgtEl>
                                      </p:cBhvr>
                                      <p:to x="100000" y="90000"/>
                                    </p:animScale>
                                    <p:animScale>
                                      <p:cBhvr>
                                        <p:cTn id="90" dur="166" decel="50000">
                                          <p:stCondLst>
                                            <p:cond delay="1668"/>
                                          </p:stCondLst>
                                        </p:cTn>
                                        <p:tgtEl>
                                          <p:spTgt spid="3">
                                            <p:txEl>
                                              <p:pRg st="0" end="0"/>
                                            </p:txEl>
                                          </p:spTgt>
                                        </p:tgtEl>
                                      </p:cBhvr>
                                      <p:to x="100000" y="100000"/>
                                    </p:animScale>
                                    <p:animScale>
                                      <p:cBhvr>
                                        <p:cTn id="91" dur="26">
                                          <p:stCondLst>
                                            <p:cond delay="1808"/>
                                          </p:stCondLst>
                                        </p:cTn>
                                        <p:tgtEl>
                                          <p:spTgt spid="3">
                                            <p:txEl>
                                              <p:pRg st="0" end="0"/>
                                            </p:txEl>
                                          </p:spTgt>
                                        </p:tgtEl>
                                      </p:cBhvr>
                                      <p:to x="100000" y="95000"/>
                                    </p:animScale>
                                    <p:animScale>
                                      <p:cBhvr>
                                        <p:cTn id="92" dur="166" decel="50000">
                                          <p:stCondLst>
                                            <p:cond delay="1834"/>
                                          </p:stCondLst>
                                        </p:cTn>
                                        <p:tgtEl>
                                          <p:spTgt spid="3">
                                            <p:txEl>
                                              <p:pRg st="0" end="0"/>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3">
                                            <p:txEl>
                                              <p:pRg st="1" end="1"/>
                                            </p:txEl>
                                          </p:spTgt>
                                        </p:tgtEl>
                                        <p:attrNameLst>
                                          <p:attrName>style.visibility</p:attrName>
                                        </p:attrNameLst>
                                      </p:cBhvr>
                                      <p:to>
                                        <p:strVal val="visible"/>
                                      </p:to>
                                    </p:set>
                                    <p:animEffect transition="in" filter="wipe(down)">
                                      <p:cBhvr>
                                        <p:cTn id="95" dur="580">
                                          <p:stCondLst>
                                            <p:cond delay="0"/>
                                          </p:stCondLst>
                                        </p:cTn>
                                        <p:tgtEl>
                                          <p:spTgt spid="3">
                                            <p:txEl>
                                              <p:pRg st="1" end="1"/>
                                            </p:txEl>
                                          </p:spTgt>
                                        </p:tgtEl>
                                      </p:cBhvr>
                                    </p:animEffect>
                                    <p:anim calcmode="lin" valueType="num">
                                      <p:cBhvr>
                                        <p:cTn id="9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
                                            <p:txEl>
                                              <p:pRg st="1" end="1"/>
                                            </p:txEl>
                                          </p:spTgt>
                                        </p:tgtEl>
                                      </p:cBhvr>
                                      <p:to x="100000" y="60000"/>
                                    </p:animScale>
                                    <p:animScale>
                                      <p:cBhvr>
                                        <p:cTn id="102" dur="166" decel="50000">
                                          <p:stCondLst>
                                            <p:cond delay="676"/>
                                          </p:stCondLst>
                                        </p:cTn>
                                        <p:tgtEl>
                                          <p:spTgt spid="3">
                                            <p:txEl>
                                              <p:pRg st="1" end="1"/>
                                            </p:txEl>
                                          </p:spTgt>
                                        </p:tgtEl>
                                      </p:cBhvr>
                                      <p:to x="100000" y="100000"/>
                                    </p:animScale>
                                    <p:animScale>
                                      <p:cBhvr>
                                        <p:cTn id="103" dur="26">
                                          <p:stCondLst>
                                            <p:cond delay="1312"/>
                                          </p:stCondLst>
                                        </p:cTn>
                                        <p:tgtEl>
                                          <p:spTgt spid="3">
                                            <p:txEl>
                                              <p:pRg st="1" end="1"/>
                                            </p:txEl>
                                          </p:spTgt>
                                        </p:tgtEl>
                                      </p:cBhvr>
                                      <p:to x="100000" y="80000"/>
                                    </p:animScale>
                                    <p:animScale>
                                      <p:cBhvr>
                                        <p:cTn id="104" dur="166" decel="50000">
                                          <p:stCondLst>
                                            <p:cond delay="1338"/>
                                          </p:stCondLst>
                                        </p:cTn>
                                        <p:tgtEl>
                                          <p:spTgt spid="3">
                                            <p:txEl>
                                              <p:pRg st="1" end="1"/>
                                            </p:txEl>
                                          </p:spTgt>
                                        </p:tgtEl>
                                      </p:cBhvr>
                                      <p:to x="100000" y="100000"/>
                                    </p:animScale>
                                    <p:animScale>
                                      <p:cBhvr>
                                        <p:cTn id="105" dur="26">
                                          <p:stCondLst>
                                            <p:cond delay="1642"/>
                                          </p:stCondLst>
                                        </p:cTn>
                                        <p:tgtEl>
                                          <p:spTgt spid="3">
                                            <p:txEl>
                                              <p:pRg st="1" end="1"/>
                                            </p:txEl>
                                          </p:spTgt>
                                        </p:tgtEl>
                                      </p:cBhvr>
                                      <p:to x="100000" y="90000"/>
                                    </p:animScale>
                                    <p:animScale>
                                      <p:cBhvr>
                                        <p:cTn id="106" dur="166" decel="50000">
                                          <p:stCondLst>
                                            <p:cond delay="1668"/>
                                          </p:stCondLst>
                                        </p:cTn>
                                        <p:tgtEl>
                                          <p:spTgt spid="3">
                                            <p:txEl>
                                              <p:pRg st="1" end="1"/>
                                            </p:txEl>
                                          </p:spTgt>
                                        </p:tgtEl>
                                      </p:cBhvr>
                                      <p:to x="100000" y="100000"/>
                                    </p:animScale>
                                    <p:animScale>
                                      <p:cBhvr>
                                        <p:cTn id="107" dur="26">
                                          <p:stCondLst>
                                            <p:cond delay="1808"/>
                                          </p:stCondLst>
                                        </p:cTn>
                                        <p:tgtEl>
                                          <p:spTgt spid="3">
                                            <p:txEl>
                                              <p:pRg st="1" end="1"/>
                                            </p:txEl>
                                          </p:spTgt>
                                        </p:tgtEl>
                                      </p:cBhvr>
                                      <p:to x="100000" y="95000"/>
                                    </p:animScale>
                                    <p:animScale>
                                      <p:cBhvr>
                                        <p:cTn id="108" dur="166" decel="50000">
                                          <p:stCondLst>
                                            <p:cond delay="1834"/>
                                          </p:stCondLst>
                                        </p:cTn>
                                        <p:tgtEl>
                                          <p:spTgt spid="3">
                                            <p:txEl>
                                              <p:pRg st="1" end="1"/>
                                            </p:txEl>
                                          </p:spTgt>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3">
                                            <p:txEl>
                                              <p:pRg st="2" end="2"/>
                                            </p:txEl>
                                          </p:spTgt>
                                        </p:tgtEl>
                                        <p:attrNameLst>
                                          <p:attrName>style.visibility</p:attrName>
                                        </p:attrNameLst>
                                      </p:cBhvr>
                                      <p:to>
                                        <p:strVal val="visible"/>
                                      </p:to>
                                    </p:set>
                                    <p:animEffect transition="in" filter="wipe(down)">
                                      <p:cBhvr>
                                        <p:cTn id="111" dur="580">
                                          <p:stCondLst>
                                            <p:cond delay="0"/>
                                          </p:stCondLst>
                                        </p:cTn>
                                        <p:tgtEl>
                                          <p:spTgt spid="3">
                                            <p:txEl>
                                              <p:pRg st="2" end="2"/>
                                            </p:txEl>
                                          </p:spTgt>
                                        </p:tgtEl>
                                      </p:cBhvr>
                                    </p:animEffect>
                                    <p:anim calcmode="lin" valueType="num">
                                      <p:cBhvr>
                                        <p:cTn id="11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3">
                                            <p:txEl>
                                              <p:pRg st="2" end="2"/>
                                            </p:txEl>
                                          </p:spTgt>
                                        </p:tgtEl>
                                      </p:cBhvr>
                                      <p:to x="100000" y="60000"/>
                                    </p:animScale>
                                    <p:animScale>
                                      <p:cBhvr>
                                        <p:cTn id="118" dur="166" decel="50000">
                                          <p:stCondLst>
                                            <p:cond delay="676"/>
                                          </p:stCondLst>
                                        </p:cTn>
                                        <p:tgtEl>
                                          <p:spTgt spid="3">
                                            <p:txEl>
                                              <p:pRg st="2" end="2"/>
                                            </p:txEl>
                                          </p:spTgt>
                                        </p:tgtEl>
                                      </p:cBhvr>
                                      <p:to x="100000" y="100000"/>
                                    </p:animScale>
                                    <p:animScale>
                                      <p:cBhvr>
                                        <p:cTn id="119" dur="26">
                                          <p:stCondLst>
                                            <p:cond delay="1312"/>
                                          </p:stCondLst>
                                        </p:cTn>
                                        <p:tgtEl>
                                          <p:spTgt spid="3">
                                            <p:txEl>
                                              <p:pRg st="2" end="2"/>
                                            </p:txEl>
                                          </p:spTgt>
                                        </p:tgtEl>
                                      </p:cBhvr>
                                      <p:to x="100000" y="80000"/>
                                    </p:animScale>
                                    <p:animScale>
                                      <p:cBhvr>
                                        <p:cTn id="120" dur="166" decel="50000">
                                          <p:stCondLst>
                                            <p:cond delay="1338"/>
                                          </p:stCondLst>
                                        </p:cTn>
                                        <p:tgtEl>
                                          <p:spTgt spid="3">
                                            <p:txEl>
                                              <p:pRg st="2" end="2"/>
                                            </p:txEl>
                                          </p:spTgt>
                                        </p:tgtEl>
                                      </p:cBhvr>
                                      <p:to x="100000" y="100000"/>
                                    </p:animScale>
                                    <p:animScale>
                                      <p:cBhvr>
                                        <p:cTn id="121" dur="26">
                                          <p:stCondLst>
                                            <p:cond delay="1642"/>
                                          </p:stCondLst>
                                        </p:cTn>
                                        <p:tgtEl>
                                          <p:spTgt spid="3">
                                            <p:txEl>
                                              <p:pRg st="2" end="2"/>
                                            </p:txEl>
                                          </p:spTgt>
                                        </p:tgtEl>
                                      </p:cBhvr>
                                      <p:to x="100000" y="90000"/>
                                    </p:animScale>
                                    <p:animScale>
                                      <p:cBhvr>
                                        <p:cTn id="122" dur="166" decel="50000">
                                          <p:stCondLst>
                                            <p:cond delay="1668"/>
                                          </p:stCondLst>
                                        </p:cTn>
                                        <p:tgtEl>
                                          <p:spTgt spid="3">
                                            <p:txEl>
                                              <p:pRg st="2" end="2"/>
                                            </p:txEl>
                                          </p:spTgt>
                                        </p:tgtEl>
                                      </p:cBhvr>
                                      <p:to x="100000" y="100000"/>
                                    </p:animScale>
                                    <p:animScale>
                                      <p:cBhvr>
                                        <p:cTn id="123" dur="26">
                                          <p:stCondLst>
                                            <p:cond delay="1808"/>
                                          </p:stCondLst>
                                        </p:cTn>
                                        <p:tgtEl>
                                          <p:spTgt spid="3">
                                            <p:txEl>
                                              <p:pRg st="2" end="2"/>
                                            </p:txEl>
                                          </p:spTgt>
                                        </p:tgtEl>
                                      </p:cBhvr>
                                      <p:to x="100000" y="95000"/>
                                    </p:animScale>
                                    <p:animScale>
                                      <p:cBhvr>
                                        <p:cTn id="124" dur="166" decel="50000">
                                          <p:stCondLst>
                                            <p:cond delay="1834"/>
                                          </p:stCondLst>
                                        </p:cTn>
                                        <p:tgtEl>
                                          <p:spTgt spid="3">
                                            <p:txEl>
                                              <p:pRg st="2" end="2"/>
                                            </p:txEl>
                                          </p:spTgt>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nodeType="clickEffect">
                                  <p:stCondLst>
                                    <p:cond delay="0"/>
                                  </p:stCondLst>
                                  <p:childTnLst>
                                    <p:set>
                                      <p:cBhvr>
                                        <p:cTn id="128" dur="1" fill="hold">
                                          <p:stCondLst>
                                            <p:cond delay="0"/>
                                          </p:stCondLst>
                                        </p:cTn>
                                        <p:tgtEl>
                                          <p:spTgt spid="3">
                                            <p:txEl>
                                              <p:pRg st="4" end="4"/>
                                            </p:txEl>
                                          </p:spTgt>
                                        </p:tgtEl>
                                        <p:attrNameLst>
                                          <p:attrName>style.visibility</p:attrName>
                                        </p:attrNameLst>
                                      </p:cBhvr>
                                      <p:to>
                                        <p:strVal val="visible"/>
                                      </p:to>
                                    </p:set>
                                    <p:animEffect transition="in" filter="wipe(down)">
                                      <p:cBhvr>
                                        <p:cTn id="129" dur="580">
                                          <p:stCondLst>
                                            <p:cond delay="0"/>
                                          </p:stCondLst>
                                        </p:cTn>
                                        <p:tgtEl>
                                          <p:spTgt spid="3">
                                            <p:txEl>
                                              <p:pRg st="4" end="4"/>
                                            </p:txEl>
                                          </p:spTgt>
                                        </p:tgtEl>
                                      </p:cBhvr>
                                    </p:animEffect>
                                    <p:anim calcmode="lin" valueType="num">
                                      <p:cBhvr>
                                        <p:cTn id="13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3">
                                            <p:txEl>
                                              <p:pRg st="4" end="4"/>
                                            </p:txEl>
                                          </p:spTgt>
                                        </p:tgtEl>
                                      </p:cBhvr>
                                      <p:to x="100000" y="60000"/>
                                    </p:animScale>
                                    <p:animScale>
                                      <p:cBhvr>
                                        <p:cTn id="136" dur="166" decel="50000">
                                          <p:stCondLst>
                                            <p:cond delay="676"/>
                                          </p:stCondLst>
                                        </p:cTn>
                                        <p:tgtEl>
                                          <p:spTgt spid="3">
                                            <p:txEl>
                                              <p:pRg st="4" end="4"/>
                                            </p:txEl>
                                          </p:spTgt>
                                        </p:tgtEl>
                                      </p:cBhvr>
                                      <p:to x="100000" y="100000"/>
                                    </p:animScale>
                                    <p:animScale>
                                      <p:cBhvr>
                                        <p:cTn id="137" dur="26">
                                          <p:stCondLst>
                                            <p:cond delay="1312"/>
                                          </p:stCondLst>
                                        </p:cTn>
                                        <p:tgtEl>
                                          <p:spTgt spid="3">
                                            <p:txEl>
                                              <p:pRg st="4" end="4"/>
                                            </p:txEl>
                                          </p:spTgt>
                                        </p:tgtEl>
                                      </p:cBhvr>
                                      <p:to x="100000" y="80000"/>
                                    </p:animScale>
                                    <p:animScale>
                                      <p:cBhvr>
                                        <p:cTn id="138" dur="166" decel="50000">
                                          <p:stCondLst>
                                            <p:cond delay="1338"/>
                                          </p:stCondLst>
                                        </p:cTn>
                                        <p:tgtEl>
                                          <p:spTgt spid="3">
                                            <p:txEl>
                                              <p:pRg st="4" end="4"/>
                                            </p:txEl>
                                          </p:spTgt>
                                        </p:tgtEl>
                                      </p:cBhvr>
                                      <p:to x="100000" y="100000"/>
                                    </p:animScale>
                                    <p:animScale>
                                      <p:cBhvr>
                                        <p:cTn id="139" dur="26">
                                          <p:stCondLst>
                                            <p:cond delay="1642"/>
                                          </p:stCondLst>
                                        </p:cTn>
                                        <p:tgtEl>
                                          <p:spTgt spid="3">
                                            <p:txEl>
                                              <p:pRg st="4" end="4"/>
                                            </p:txEl>
                                          </p:spTgt>
                                        </p:tgtEl>
                                      </p:cBhvr>
                                      <p:to x="100000" y="90000"/>
                                    </p:animScale>
                                    <p:animScale>
                                      <p:cBhvr>
                                        <p:cTn id="140" dur="166" decel="50000">
                                          <p:stCondLst>
                                            <p:cond delay="1668"/>
                                          </p:stCondLst>
                                        </p:cTn>
                                        <p:tgtEl>
                                          <p:spTgt spid="3">
                                            <p:txEl>
                                              <p:pRg st="4" end="4"/>
                                            </p:txEl>
                                          </p:spTgt>
                                        </p:tgtEl>
                                      </p:cBhvr>
                                      <p:to x="100000" y="100000"/>
                                    </p:animScale>
                                    <p:animScale>
                                      <p:cBhvr>
                                        <p:cTn id="141" dur="26">
                                          <p:stCondLst>
                                            <p:cond delay="1808"/>
                                          </p:stCondLst>
                                        </p:cTn>
                                        <p:tgtEl>
                                          <p:spTgt spid="3">
                                            <p:txEl>
                                              <p:pRg st="4" end="4"/>
                                            </p:txEl>
                                          </p:spTgt>
                                        </p:tgtEl>
                                      </p:cBhvr>
                                      <p:to x="100000" y="95000"/>
                                    </p:animScale>
                                    <p:animScale>
                                      <p:cBhvr>
                                        <p:cTn id="142" dur="166" decel="50000">
                                          <p:stCondLst>
                                            <p:cond delay="1834"/>
                                          </p:stCondLst>
                                        </p:cTn>
                                        <p:tgtEl>
                                          <p:spTgt spid="3">
                                            <p:txEl>
                                              <p:pRg st="4" end="4"/>
                                            </p:txEl>
                                          </p:spTgt>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26" presetClass="entr" presetSubtype="0" fill="hold" nodeType="clickEffect">
                                  <p:stCondLst>
                                    <p:cond delay="0"/>
                                  </p:stCondLst>
                                  <p:childTnLst>
                                    <p:set>
                                      <p:cBhvr>
                                        <p:cTn id="146" dur="1" fill="hold">
                                          <p:stCondLst>
                                            <p:cond delay="0"/>
                                          </p:stCondLst>
                                        </p:cTn>
                                        <p:tgtEl>
                                          <p:spTgt spid="3">
                                            <p:txEl>
                                              <p:pRg st="6" end="6"/>
                                            </p:txEl>
                                          </p:spTgt>
                                        </p:tgtEl>
                                        <p:attrNameLst>
                                          <p:attrName>style.visibility</p:attrName>
                                        </p:attrNameLst>
                                      </p:cBhvr>
                                      <p:to>
                                        <p:strVal val="visible"/>
                                      </p:to>
                                    </p:set>
                                    <p:animEffect transition="in" filter="wipe(down)">
                                      <p:cBhvr>
                                        <p:cTn id="147" dur="580">
                                          <p:stCondLst>
                                            <p:cond delay="0"/>
                                          </p:stCondLst>
                                        </p:cTn>
                                        <p:tgtEl>
                                          <p:spTgt spid="3">
                                            <p:txEl>
                                              <p:pRg st="6" end="6"/>
                                            </p:txEl>
                                          </p:spTgt>
                                        </p:tgtEl>
                                      </p:cBhvr>
                                    </p:animEffect>
                                    <p:anim calcmode="lin" valueType="num">
                                      <p:cBhvr>
                                        <p:cTn id="14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53" dur="26">
                                          <p:stCondLst>
                                            <p:cond delay="650"/>
                                          </p:stCondLst>
                                        </p:cTn>
                                        <p:tgtEl>
                                          <p:spTgt spid="3">
                                            <p:txEl>
                                              <p:pRg st="6" end="6"/>
                                            </p:txEl>
                                          </p:spTgt>
                                        </p:tgtEl>
                                      </p:cBhvr>
                                      <p:to x="100000" y="60000"/>
                                    </p:animScale>
                                    <p:animScale>
                                      <p:cBhvr>
                                        <p:cTn id="154" dur="166" decel="50000">
                                          <p:stCondLst>
                                            <p:cond delay="676"/>
                                          </p:stCondLst>
                                        </p:cTn>
                                        <p:tgtEl>
                                          <p:spTgt spid="3">
                                            <p:txEl>
                                              <p:pRg st="6" end="6"/>
                                            </p:txEl>
                                          </p:spTgt>
                                        </p:tgtEl>
                                      </p:cBhvr>
                                      <p:to x="100000" y="100000"/>
                                    </p:animScale>
                                    <p:animScale>
                                      <p:cBhvr>
                                        <p:cTn id="155" dur="26">
                                          <p:stCondLst>
                                            <p:cond delay="1312"/>
                                          </p:stCondLst>
                                        </p:cTn>
                                        <p:tgtEl>
                                          <p:spTgt spid="3">
                                            <p:txEl>
                                              <p:pRg st="6" end="6"/>
                                            </p:txEl>
                                          </p:spTgt>
                                        </p:tgtEl>
                                      </p:cBhvr>
                                      <p:to x="100000" y="80000"/>
                                    </p:animScale>
                                    <p:animScale>
                                      <p:cBhvr>
                                        <p:cTn id="156" dur="166" decel="50000">
                                          <p:stCondLst>
                                            <p:cond delay="1338"/>
                                          </p:stCondLst>
                                        </p:cTn>
                                        <p:tgtEl>
                                          <p:spTgt spid="3">
                                            <p:txEl>
                                              <p:pRg st="6" end="6"/>
                                            </p:txEl>
                                          </p:spTgt>
                                        </p:tgtEl>
                                      </p:cBhvr>
                                      <p:to x="100000" y="100000"/>
                                    </p:animScale>
                                    <p:animScale>
                                      <p:cBhvr>
                                        <p:cTn id="157" dur="26">
                                          <p:stCondLst>
                                            <p:cond delay="1642"/>
                                          </p:stCondLst>
                                        </p:cTn>
                                        <p:tgtEl>
                                          <p:spTgt spid="3">
                                            <p:txEl>
                                              <p:pRg st="6" end="6"/>
                                            </p:txEl>
                                          </p:spTgt>
                                        </p:tgtEl>
                                      </p:cBhvr>
                                      <p:to x="100000" y="90000"/>
                                    </p:animScale>
                                    <p:animScale>
                                      <p:cBhvr>
                                        <p:cTn id="158" dur="166" decel="50000">
                                          <p:stCondLst>
                                            <p:cond delay="1668"/>
                                          </p:stCondLst>
                                        </p:cTn>
                                        <p:tgtEl>
                                          <p:spTgt spid="3">
                                            <p:txEl>
                                              <p:pRg st="6" end="6"/>
                                            </p:txEl>
                                          </p:spTgt>
                                        </p:tgtEl>
                                      </p:cBhvr>
                                      <p:to x="100000" y="100000"/>
                                    </p:animScale>
                                    <p:animScale>
                                      <p:cBhvr>
                                        <p:cTn id="159" dur="26">
                                          <p:stCondLst>
                                            <p:cond delay="1808"/>
                                          </p:stCondLst>
                                        </p:cTn>
                                        <p:tgtEl>
                                          <p:spTgt spid="3">
                                            <p:txEl>
                                              <p:pRg st="6" end="6"/>
                                            </p:txEl>
                                          </p:spTgt>
                                        </p:tgtEl>
                                      </p:cBhvr>
                                      <p:to x="100000" y="95000"/>
                                    </p:animScale>
                                    <p:animScale>
                                      <p:cBhvr>
                                        <p:cTn id="160" dur="166" decel="50000">
                                          <p:stCondLst>
                                            <p:cond delay="1834"/>
                                          </p:stCondLst>
                                        </p:cTn>
                                        <p:tgtEl>
                                          <p:spTgt spid="3">
                                            <p:txEl>
                                              <p:pRg st="6" end="6"/>
                                            </p:txEl>
                                          </p:spTgt>
                                        </p:tgtEl>
                                      </p:cBhvr>
                                      <p:to x="100000" y="100000"/>
                                    </p:animScale>
                                  </p:child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nodeType="clickEffect">
                                  <p:stCondLst>
                                    <p:cond delay="0"/>
                                  </p:stCondLst>
                                  <p:childTnLst>
                                    <p:set>
                                      <p:cBhvr>
                                        <p:cTn id="164" dur="1" fill="hold">
                                          <p:stCondLst>
                                            <p:cond delay="0"/>
                                          </p:stCondLst>
                                        </p:cTn>
                                        <p:tgtEl>
                                          <p:spTgt spid="4">
                                            <p:txEl>
                                              <p:pRg st="0" end="0"/>
                                            </p:txEl>
                                          </p:spTgt>
                                        </p:tgtEl>
                                        <p:attrNameLst>
                                          <p:attrName>style.visibility</p:attrName>
                                        </p:attrNameLst>
                                      </p:cBhvr>
                                      <p:to>
                                        <p:strVal val="visible"/>
                                      </p:to>
                                    </p:set>
                                    <p:animEffect transition="in" filter="wipe(down)">
                                      <p:cBhvr>
                                        <p:cTn id="165" dur="580">
                                          <p:stCondLst>
                                            <p:cond delay="0"/>
                                          </p:stCondLst>
                                        </p:cTn>
                                        <p:tgtEl>
                                          <p:spTgt spid="4">
                                            <p:txEl>
                                              <p:pRg st="0" end="0"/>
                                            </p:txEl>
                                          </p:spTgt>
                                        </p:tgtEl>
                                      </p:cBhvr>
                                    </p:animEffect>
                                    <p:anim calcmode="lin" valueType="num">
                                      <p:cBhvr>
                                        <p:cTn id="16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71" dur="26">
                                          <p:stCondLst>
                                            <p:cond delay="650"/>
                                          </p:stCondLst>
                                        </p:cTn>
                                        <p:tgtEl>
                                          <p:spTgt spid="4">
                                            <p:txEl>
                                              <p:pRg st="0" end="0"/>
                                            </p:txEl>
                                          </p:spTgt>
                                        </p:tgtEl>
                                      </p:cBhvr>
                                      <p:to x="100000" y="60000"/>
                                    </p:animScale>
                                    <p:animScale>
                                      <p:cBhvr>
                                        <p:cTn id="172" dur="166" decel="50000">
                                          <p:stCondLst>
                                            <p:cond delay="676"/>
                                          </p:stCondLst>
                                        </p:cTn>
                                        <p:tgtEl>
                                          <p:spTgt spid="4">
                                            <p:txEl>
                                              <p:pRg st="0" end="0"/>
                                            </p:txEl>
                                          </p:spTgt>
                                        </p:tgtEl>
                                      </p:cBhvr>
                                      <p:to x="100000" y="100000"/>
                                    </p:animScale>
                                    <p:animScale>
                                      <p:cBhvr>
                                        <p:cTn id="173" dur="26">
                                          <p:stCondLst>
                                            <p:cond delay="1312"/>
                                          </p:stCondLst>
                                        </p:cTn>
                                        <p:tgtEl>
                                          <p:spTgt spid="4">
                                            <p:txEl>
                                              <p:pRg st="0" end="0"/>
                                            </p:txEl>
                                          </p:spTgt>
                                        </p:tgtEl>
                                      </p:cBhvr>
                                      <p:to x="100000" y="80000"/>
                                    </p:animScale>
                                    <p:animScale>
                                      <p:cBhvr>
                                        <p:cTn id="174" dur="166" decel="50000">
                                          <p:stCondLst>
                                            <p:cond delay="1338"/>
                                          </p:stCondLst>
                                        </p:cTn>
                                        <p:tgtEl>
                                          <p:spTgt spid="4">
                                            <p:txEl>
                                              <p:pRg st="0" end="0"/>
                                            </p:txEl>
                                          </p:spTgt>
                                        </p:tgtEl>
                                      </p:cBhvr>
                                      <p:to x="100000" y="100000"/>
                                    </p:animScale>
                                    <p:animScale>
                                      <p:cBhvr>
                                        <p:cTn id="175" dur="26">
                                          <p:stCondLst>
                                            <p:cond delay="1642"/>
                                          </p:stCondLst>
                                        </p:cTn>
                                        <p:tgtEl>
                                          <p:spTgt spid="4">
                                            <p:txEl>
                                              <p:pRg st="0" end="0"/>
                                            </p:txEl>
                                          </p:spTgt>
                                        </p:tgtEl>
                                      </p:cBhvr>
                                      <p:to x="100000" y="90000"/>
                                    </p:animScale>
                                    <p:animScale>
                                      <p:cBhvr>
                                        <p:cTn id="176" dur="166" decel="50000">
                                          <p:stCondLst>
                                            <p:cond delay="1668"/>
                                          </p:stCondLst>
                                        </p:cTn>
                                        <p:tgtEl>
                                          <p:spTgt spid="4">
                                            <p:txEl>
                                              <p:pRg st="0" end="0"/>
                                            </p:txEl>
                                          </p:spTgt>
                                        </p:tgtEl>
                                      </p:cBhvr>
                                      <p:to x="100000" y="100000"/>
                                    </p:animScale>
                                    <p:animScale>
                                      <p:cBhvr>
                                        <p:cTn id="177" dur="26">
                                          <p:stCondLst>
                                            <p:cond delay="1808"/>
                                          </p:stCondLst>
                                        </p:cTn>
                                        <p:tgtEl>
                                          <p:spTgt spid="4">
                                            <p:txEl>
                                              <p:pRg st="0" end="0"/>
                                            </p:txEl>
                                          </p:spTgt>
                                        </p:tgtEl>
                                      </p:cBhvr>
                                      <p:to x="100000" y="95000"/>
                                    </p:animScale>
                                    <p:animScale>
                                      <p:cBhvr>
                                        <p:cTn id="178" dur="166" decel="50000">
                                          <p:stCondLst>
                                            <p:cond delay="1834"/>
                                          </p:stCondLst>
                                        </p:cTn>
                                        <p:tgtEl>
                                          <p:spTgt spid="4">
                                            <p:txEl>
                                              <p:pRg st="0" end="0"/>
                                            </p:txEl>
                                          </p:spTgt>
                                        </p:tgtEl>
                                      </p:cBhvr>
                                      <p:to x="100000" y="100000"/>
                                    </p:animScale>
                                  </p:childTnLst>
                                </p:cTn>
                              </p:par>
                            </p:childTnLst>
                          </p:cTn>
                        </p:par>
                      </p:childTnLst>
                    </p:cTn>
                  </p:par>
                  <p:par>
                    <p:cTn id="179" fill="hold">
                      <p:stCondLst>
                        <p:cond delay="indefinite"/>
                      </p:stCondLst>
                      <p:childTnLst>
                        <p:par>
                          <p:cTn id="180" fill="hold">
                            <p:stCondLst>
                              <p:cond delay="0"/>
                            </p:stCondLst>
                            <p:childTnLst>
                              <p:par>
                                <p:cTn id="181" presetID="26" presetClass="entr" presetSubtype="0" fill="hold" nodeType="clickEffect">
                                  <p:stCondLst>
                                    <p:cond delay="0"/>
                                  </p:stCondLst>
                                  <p:childTnLst>
                                    <p:set>
                                      <p:cBhvr>
                                        <p:cTn id="182" dur="1" fill="hold">
                                          <p:stCondLst>
                                            <p:cond delay="0"/>
                                          </p:stCondLst>
                                        </p:cTn>
                                        <p:tgtEl>
                                          <p:spTgt spid="4">
                                            <p:txEl>
                                              <p:pRg st="2" end="2"/>
                                            </p:txEl>
                                          </p:spTgt>
                                        </p:tgtEl>
                                        <p:attrNameLst>
                                          <p:attrName>style.visibility</p:attrName>
                                        </p:attrNameLst>
                                      </p:cBhvr>
                                      <p:to>
                                        <p:strVal val="visible"/>
                                      </p:to>
                                    </p:set>
                                    <p:animEffect transition="in" filter="wipe(down)">
                                      <p:cBhvr>
                                        <p:cTn id="183" dur="580">
                                          <p:stCondLst>
                                            <p:cond delay="0"/>
                                          </p:stCondLst>
                                        </p:cTn>
                                        <p:tgtEl>
                                          <p:spTgt spid="4">
                                            <p:txEl>
                                              <p:pRg st="2" end="2"/>
                                            </p:txEl>
                                          </p:spTgt>
                                        </p:tgtEl>
                                      </p:cBhvr>
                                    </p:animEffect>
                                    <p:anim calcmode="lin" valueType="num">
                                      <p:cBhvr>
                                        <p:cTn id="18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4">
                                            <p:txEl>
                                              <p:pRg st="2" end="2"/>
                                            </p:txEl>
                                          </p:spTgt>
                                        </p:tgtEl>
                                      </p:cBhvr>
                                      <p:to x="100000" y="60000"/>
                                    </p:animScale>
                                    <p:animScale>
                                      <p:cBhvr>
                                        <p:cTn id="190" dur="166" decel="50000">
                                          <p:stCondLst>
                                            <p:cond delay="676"/>
                                          </p:stCondLst>
                                        </p:cTn>
                                        <p:tgtEl>
                                          <p:spTgt spid="4">
                                            <p:txEl>
                                              <p:pRg st="2" end="2"/>
                                            </p:txEl>
                                          </p:spTgt>
                                        </p:tgtEl>
                                      </p:cBhvr>
                                      <p:to x="100000" y="100000"/>
                                    </p:animScale>
                                    <p:animScale>
                                      <p:cBhvr>
                                        <p:cTn id="191" dur="26">
                                          <p:stCondLst>
                                            <p:cond delay="1312"/>
                                          </p:stCondLst>
                                        </p:cTn>
                                        <p:tgtEl>
                                          <p:spTgt spid="4">
                                            <p:txEl>
                                              <p:pRg st="2" end="2"/>
                                            </p:txEl>
                                          </p:spTgt>
                                        </p:tgtEl>
                                      </p:cBhvr>
                                      <p:to x="100000" y="80000"/>
                                    </p:animScale>
                                    <p:animScale>
                                      <p:cBhvr>
                                        <p:cTn id="192" dur="166" decel="50000">
                                          <p:stCondLst>
                                            <p:cond delay="1338"/>
                                          </p:stCondLst>
                                        </p:cTn>
                                        <p:tgtEl>
                                          <p:spTgt spid="4">
                                            <p:txEl>
                                              <p:pRg st="2" end="2"/>
                                            </p:txEl>
                                          </p:spTgt>
                                        </p:tgtEl>
                                      </p:cBhvr>
                                      <p:to x="100000" y="100000"/>
                                    </p:animScale>
                                    <p:animScale>
                                      <p:cBhvr>
                                        <p:cTn id="193" dur="26">
                                          <p:stCondLst>
                                            <p:cond delay="1642"/>
                                          </p:stCondLst>
                                        </p:cTn>
                                        <p:tgtEl>
                                          <p:spTgt spid="4">
                                            <p:txEl>
                                              <p:pRg st="2" end="2"/>
                                            </p:txEl>
                                          </p:spTgt>
                                        </p:tgtEl>
                                      </p:cBhvr>
                                      <p:to x="100000" y="90000"/>
                                    </p:animScale>
                                    <p:animScale>
                                      <p:cBhvr>
                                        <p:cTn id="194" dur="166" decel="50000">
                                          <p:stCondLst>
                                            <p:cond delay="1668"/>
                                          </p:stCondLst>
                                        </p:cTn>
                                        <p:tgtEl>
                                          <p:spTgt spid="4">
                                            <p:txEl>
                                              <p:pRg st="2" end="2"/>
                                            </p:txEl>
                                          </p:spTgt>
                                        </p:tgtEl>
                                      </p:cBhvr>
                                      <p:to x="100000" y="100000"/>
                                    </p:animScale>
                                    <p:animScale>
                                      <p:cBhvr>
                                        <p:cTn id="195" dur="26">
                                          <p:stCondLst>
                                            <p:cond delay="1808"/>
                                          </p:stCondLst>
                                        </p:cTn>
                                        <p:tgtEl>
                                          <p:spTgt spid="4">
                                            <p:txEl>
                                              <p:pRg st="2" end="2"/>
                                            </p:txEl>
                                          </p:spTgt>
                                        </p:tgtEl>
                                      </p:cBhvr>
                                      <p:to x="100000" y="95000"/>
                                    </p:animScale>
                                    <p:animScale>
                                      <p:cBhvr>
                                        <p:cTn id="196"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25224" y="730719"/>
            <a:ext cx="6875048" cy="1569660"/>
          </a:xfrm>
          <a:prstGeom prst="rect">
            <a:avLst/>
          </a:prstGeom>
          <a:noFill/>
        </p:spPr>
        <p:txBody>
          <a:bodyPr wrap="square" lIns="91440" tIns="45720" rIns="91440" bIns="45720">
            <a:spAutoFit/>
          </a:bodyPr>
          <a:lstStyle/>
          <a:p>
            <a:r>
              <a:rPr lang="en-US" sz="24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The New England colonies had access to a great coastline.  The coastline of the Atlantic Ocean provided abundant fishing opportunities and jobs for the people of this region. </a:t>
            </a:r>
            <a:endParaRPr lang="en-US" sz="2400" dirty="0">
              <a:ln w="0"/>
              <a:solidFill>
                <a:prstClr val="black"/>
              </a:solidFill>
              <a:effectLst>
                <a:outerShdw blurRad="38100" dist="19050" dir="2700000" algn="tl" rotWithShape="0">
                  <a:prstClr val="black">
                    <a:alpha val="40000"/>
                  </a:prstClr>
                </a:outerShdw>
              </a:effectLst>
              <a:latin typeface="Comic Sans MS" panose="030F0702030302020204" pitchFamily="66" charset="0"/>
            </a:endParaRPr>
          </a:p>
        </p:txBody>
      </p:sp>
      <p:sp>
        <p:nvSpPr>
          <p:cNvPr id="4" name="Rectangle 3"/>
          <p:cNvSpPr/>
          <p:nvPr/>
        </p:nvSpPr>
        <p:spPr>
          <a:xfrm>
            <a:off x="4096064" y="4841371"/>
            <a:ext cx="6704208" cy="1938992"/>
          </a:xfrm>
          <a:prstGeom prst="rect">
            <a:avLst/>
          </a:prstGeom>
          <a:noFill/>
        </p:spPr>
        <p:txBody>
          <a:bodyPr wrap="square" lIns="91440" tIns="45720" rIns="91440" bIns="45720">
            <a:spAutoFit/>
          </a:bodyPr>
          <a:lstStyle/>
          <a:p>
            <a:r>
              <a:rPr lang="en-US" sz="24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G</a:t>
            </a:r>
            <a:r>
              <a:rPr lang="en-US" sz="24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ood harbors, fishing, and ship building opportunities paved the way for port cities to grow in this region.  The port cities grew into trade centers, so more and more people flocked to the area. </a:t>
            </a:r>
            <a:endParaRPr lang="en-US" sz="2400" dirty="0">
              <a:ln w="0"/>
              <a:solidFill>
                <a:prstClr val="black"/>
              </a:solidFill>
              <a:effectLst>
                <a:outerShdw blurRad="38100" dist="19050" dir="2700000" algn="tl" rotWithShape="0">
                  <a:prstClr val="black">
                    <a:alpha val="40000"/>
                  </a:prstClr>
                </a:outerShdw>
              </a:effectLst>
              <a:latin typeface="Comic Sans MS" panose="030F0702030302020204" pitchFamily="66" charset="0"/>
            </a:endParaRPr>
          </a:p>
        </p:txBody>
      </p:sp>
      <p:sp>
        <p:nvSpPr>
          <p:cNvPr id="5" name="Rectangle 4"/>
          <p:cNvSpPr/>
          <p:nvPr/>
        </p:nvSpPr>
        <p:spPr>
          <a:xfrm>
            <a:off x="1480239" y="2796484"/>
            <a:ext cx="6852878" cy="1938992"/>
          </a:xfrm>
          <a:prstGeom prst="rect">
            <a:avLst/>
          </a:prstGeom>
        </p:spPr>
        <p:txBody>
          <a:bodyPr wrap="square">
            <a:spAutoFit/>
          </a:bodyPr>
          <a:lstStyle/>
          <a:p>
            <a:r>
              <a:rPr lang="en-US" sz="24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Fishing opened the door for other economic opportunities.  Since </a:t>
            </a:r>
            <a:r>
              <a:rPr lang="en-US" sz="24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fishermen </a:t>
            </a:r>
            <a:r>
              <a:rPr lang="en-US" sz="24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need ships, the ship building industry boomed and became one of the most important jobs for New Englanders.</a:t>
            </a:r>
          </a:p>
        </p:txBody>
      </p:sp>
      <p:sp>
        <p:nvSpPr>
          <p:cNvPr id="6" name="Rectangle 5"/>
          <p:cNvSpPr/>
          <p:nvPr/>
        </p:nvSpPr>
        <p:spPr>
          <a:xfrm rot="16200000">
            <a:off x="-1570081" y="3804097"/>
            <a:ext cx="3945311" cy="369332"/>
          </a:xfrm>
          <a:prstGeom prst="rect">
            <a:avLst/>
          </a:prstGeom>
          <a:noFill/>
        </p:spPr>
        <p:txBody>
          <a:bodyPr wrap="none" lIns="91440" tIns="45720" rIns="91440" bIns="45720">
            <a:spAutoFit/>
          </a:bodyPr>
          <a:lstStyle/>
          <a:p>
            <a:pPr algn="ctr"/>
            <a:r>
              <a:rPr lang="en-US" spc="50" dirty="0">
                <a:ln w="0"/>
                <a:solidFill>
                  <a:srgbClr val="C00000"/>
                </a:solidFill>
                <a:latin typeface="Comic Sans MS" panose="030F0702030302020204" pitchFamily="66" charset="0"/>
              </a:rPr>
              <a:t>© Crown Jewels 4 Learning, 2013</a:t>
            </a:r>
            <a:endParaRPr lang="en-US" spc="50" dirty="0">
              <a:ln w="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6978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Texturiz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48837" y="1112656"/>
            <a:ext cx="8109232" cy="4524315"/>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US" sz="36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People who settled in the New England colonies were seeking religious freedom.</a:t>
            </a:r>
          </a:p>
          <a:p>
            <a:pPr marL="571500" indent="-571500">
              <a:buFont typeface="Arial" panose="020B0604020202020204" pitchFamily="34" charset="0"/>
              <a:buChar char="•"/>
            </a:pPr>
            <a:r>
              <a:rPr lang="en-US" sz="36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Puritans and Pilgrims settled here.</a:t>
            </a:r>
          </a:p>
          <a:p>
            <a:pPr marL="571500" indent="-571500">
              <a:buFont typeface="Arial" panose="020B0604020202020204" pitchFamily="34" charset="0"/>
              <a:buChar char="•"/>
            </a:pPr>
            <a:r>
              <a:rPr lang="en-US" sz="36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Many of their social gatherings were held at church.</a:t>
            </a:r>
          </a:p>
          <a:p>
            <a:pPr marL="571500" indent="-571500">
              <a:buFont typeface="Arial" panose="020B0604020202020204" pitchFamily="34" charset="0"/>
              <a:buChar char="•"/>
            </a:pPr>
            <a:r>
              <a:rPr lang="en-US" sz="3600" dirty="0">
                <a:ln w="0"/>
                <a:solidFill>
                  <a:prstClr val="black"/>
                </a:solidFill>
                <a:effectLst>
                  <a:outerShdw blurRad="38100" dist="19050" dir="2700000" algn="tl" rotWithShape="0">
                    <a:prstClr val="black">
                      <a:alpha val="40000"/>
                    </a:prstClr>
                  </a:outerShdw>
                </a:effectLst>
                <a:latin typeface="Comic Sans MS" panose="030F0702030302020204" pitchFamily="66" charset="0"/>
              </a:rPr>
              <a:t>They held town meetings to discuss political issues. </a:t>
            </a:r>
            <a:endParaRPr lang="en-US" sz="3600" dirty="0">
              <a:ln w="0"/>
              <a:solidFill>
                <a:prstClr val="black"/>
              </a:solidFill>
              <a:effectLst>
                <a:outerShdw blurRad="38100" dist="19050" dir="2700000" algn="tl" rotWithShape="0">
                  <a:prstClr val="black">
                    <a:alpha val="40000"/>
                  </a:prstClr>
                </a:outerShdw>
              </a:effectLst>
              <a:latin typeface="Comic Sans MS" panose="030F0702030302020204" pitchFamily="66" charset="0"/>
            </a:endParaRPr>
          </a:p>
        </p:txBody>
      </p:sp>
      <p:sp>
        <p:nvSpPr>
          <p:cNvPr id="3" name="Rectangle 2"/>
          <p:cNvSpPr/>
          <p:nvPr/>
        </p:nvSpPr>
        <p:spPr>
          <a:xfrm rot="16200000">
            <a:off x="9877174" y="2165079"/>
            <a:ext cx="3945311" cy="369332"/>
          </a:xfrm>
          <a:prstGeom prst="rect">
            <a:avLst/>
          </a:prstGeom>
          <a:noFill/>
        </p:spPr>
        <p:txBody>
          <a:bodyPr wrap="none" lIns="91440" tIns="45720" rIns="91440" bIns="45720">
            <a:spAutoFit/>
          </a:bodyPr>
          <a:lstStyle/>
          <a:p>
            <a:pPr algn="ctr"/>
            <a:r>
              <a:rPr lang="en-US" spc="50" dirty="0">
                <a:ln w="0"/>
                <a:solidFill>
                  <a:srgbClr val="C00000"/>
                </a:solidFill>
                <a:latin typeface="Comic Sans MS" panose="030F0702030302020204" pitchFamily="66" charset="0"/>
              </a:rPr>
              <a:t>© Crown Jewels 4 Learning, 2013</a:t>
            </a:r>
            <a:endParaRPr lang="en-US" spc="50" dirty="0">
              <a:ln w="0"/>
              <a:solidFill>
                <a:srgbClr val="C00000"/>
              </a:solidFill>
              <a:latin typeface="Comic Sans MS" panose="030F0702030302020204" pitchFamily="66" charset="0"/>
            </a:endParaRPr>
          </a:p>
        </p:txBody>
      </p:sp>
    </p:spTree>
    <p:extLst>
      <p:ext uri="{BB962C8B-B14F-4D97-AF65-F5344CB8AC3E}">
        <p14:creationId xmlns:p14="http://schemas.microsoft.com/office/powerpoint/2010/main" val="8362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Comic Sans MS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Nepple</dc:creator>
  <cp:lastModifiedBy>Julie Nepple</cp:lastModifiedBy>
  <cp:revision>1</cp:revision>
  <dcterms:created xsi:type="dcterms:W3CDTF">2015-12-03T19:43:23Z</dcterms:created>
  <dcterms:modified xsi:type="dcterms:W3CDTF">2015-12-03T19:43:44Z</dcterms:modified>
</cp:coreProperties>
</file>