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1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4D92D-F656-4360-98EA-A3C8BA89B807}" type="datetimeFigureOut">
              <a:rPr lang="en-US" smtClean="0"/>
              <a:t>9/9/2015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F6013-7520-4E2C-8026-6BEF43A6405B}" type="slidenum">
              <a:rPr lang="en-US" smtClean="0"/>
              <a:t>‹#›</a:t>
            </a:fld>
            <a:endParaRPr lang="en-US"/>
          </a:p>
        </p:txBody>
      </p:sp>
    </p:spTree>
    <p:extLst>
      <p:ext uri="{BB962C8B-B14F-4D97-AF65-F5344CB8AC3E}">
        <p14:creationId xmlns:p14="http://schemas.microsoft.com/office/powerpoint/2010/main" val="192828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F3B406E-928A-4134-B799-8FFFC9F79FB8}" type="slidenum">
              <a:rPr lang="en-US" altLang="en-US" smtClean="0">
                <a:solidFill>
                  <a:srgbClr val="000000"/>
                </a:solidFill>
                <a:latin typeface="Arial" panose="020B0604020202020204" pitchFamily="34" charset="0"/>
              </a:rPr>
              <a:pPr/>
              <a:t>2</a:t>
            </a:fld>
            <a:endParaRPr lang="en-US" altLang="en-US" smtClean="0">
              <a:solidFill>
                <a:srgbClr val="000000"/>
              </a:solidFill>
              <a:latin typeface="Arial" panose="020B0604020202020204" pitchFamily="34" charset="0"/>
            </a:endParaRPr>
          </a:p>
        </p:txBody>
      </p:sp>
      <p:sp>
        <p:nvSpPr>
          <p:cNvPr id="5123" name="Rectangle 1026"/>
          <p:cNvSpPr>
            <a:spLocks noGrp="1" noRot="1" noChangeAspect="1" noChangeArrowheads="1" noTextEdit="1"/>
          </p:cNvSpPr>
          <p:nvPr>
            <p:ph type="sldImg"/>
          </p:nvPr>
        </p:nvSpPr>
        <p:spPr>
          <a:ln/>
        </p:spPr>
      </p:sp>
      <p:sp>
        <p:nvSpPr>
          <p:cNvPr id="51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4579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0BC72A6-ED0C-4FF2-B659-E291B3E351D5}" type="slidenum">
              <a:rPr lang="en-US" altLang="en-US" smtClean="0">
                <a:solidFill>
                  <a:srgbClr val="000000"/>
                </a:solidFill>
                <a:latin typeface="Arial" panose="020B0604020202020204" pitchFamily="34" charset="0"/>
              </a:rPr>
              <a:pPr/>
              <a:t>4</a:t>
            </a:fld>
            <a:endParaRPr lang="en-US" altLang="en-US" smtClean="0">
              <a:solidFill>
                <a:srgbClr val="000000"/>
              </a:solidFill>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8638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EF51D27-F091-4654-B98C-2FC6540B4EB1}" type="slidenum">
              <a:rPr lang="en-US" altLang="en-US" smtClean="0">
                <a:solidFill>
                  <a:srgbClr val="000000"/>
                </a:solidFill>
                <a:latin typeface="Arial" panose="020B0604020202020204" pitchFamily="34" charset="0"/>
              </a:rPr>
              <a:pPr/>
              <a:t>5</a:t>
            </a:fld>
            <a:endParaRPr lang="en-US" altLang="en-US" smtClean="0">
              <a:solidFill>
                <a:srgbClr val="000000"/>
              </a:solidFill>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6397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B9E4073-5BB2-4A0D-98BB-6ACD5301273B}" type="slidenum">
              <a:rPr lang="en-US" altLang="en-US" smtClean="0">
                <a:solidFill>
                  <a:srgbClr val="000000"/>
                </a:solidFill>
                <a:latin typeface="Arial" panose="020B0604020202020204" pitchFamily="34" charset="0"/>
              </a:rPr>
              <a:pPr/>
              <a:t>6</a:t>
            </a:fld>
            <a:endParaRPr lang="en-US" altLang="en-US" smtClean="0">
              <a:solidFill>
                <a:srgbClr val="000000"/>
              </a:solidFill>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7121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952C9CE-6D2D-4DF4-B972-79EB2EC66F9F}" type="slidenum">
              <a:rPr lang="en-US" altLang="en-US" smtClean="0">
                <a:solidFill>
                  <a:srgbClr val="000000"/>
                </a:solidFill>
                <a:latin typeface="Arial" panose="020B0604020202020204" pitchFamily="34" charset="0"/>
              </a:rPr>
              <a:pPr/>
              <a:t>7</a:t>
            </a:fld>
            <a:endParaRPr lang="en-US" altLang="en-US" smtClean="0">
              <a:solidFill>
                <a:srgbClr val="000000"/>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0170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6F8B07C-1556-498A-A5D2-D40158A11ECF}" type="slidenum">
              <a:rPr lang="en-US" altLang="en-US" smtClean="0">
                <a:solidFill>
                  <a:srgbClr val="000000"/>
                </a:solidFill>
                <a:latin typeface="Arial" panose="020B0604020202020204" pitchFamily="34" charset="0"/>
              </a:rPr>
              <a:pPr/>
              <a:t>8</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0929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625D9C0-4C56-4FEF-BB34-4D4891AC9064}" type="slidenum">
              <a:rPr lang="en-US" altLang="en-US" smtClean="0">
                <a:solidFill>
                  <a:srgbClr val="000000"/>
                </a:solidFill>
                <a:latin typeface="Arial" panose="020B0604020202020204" pitchFamily="34" charset="0"/>
              </a:rPr>
              <a:pPr/>
              <a:t>9</a:t>
            </a:fld>
            <a:endParaRPr lang="en-US" altLang="en-US" smtClean="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8392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F1B1801-25F6-4C0C-B0AE-339BF92F2156}" type="slidenum">
              <a:rPr lang="en-US" altLang="en-US" smtClean="0">
                <a:solidFill>
                  <a:srgbClr val="000000"/>
                </a:solidFill>
                <a:latin typeface="Arial" panose="020B0604020202020204" pitchFamily="34" charset="0"/>
              </a:rPr>
              <a:pPr/>
              <a:t>10</a:t>
            </a:fld>
            <a:endParaRPr lang="en-US" altLang="en-US" smtClean="0">
              <a:solidFill>
                <a:srgbClr val="000000"/>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5193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943A01A-CA76-49E3-898E-A1BACFB5EE0A}" type="slidenum">
              <a:rPr lang="en-US" altLang="en-US" smtClean="0">
                <a:solidFill>
                  <a:srgbClr val="000000"/>
                </a:solidFill>
                <a:latin typeface="Arial" panose="020B0604020202020204" pitchFamily="34" charset="0"/>
              </a:rPr>
              <a:pPr/>
              <a:t>11</a:t>
            </a:fld>
            <a:endParaRPr lang="en-US" altLang="en-US" smtClean="0">
              <a:solidFill>
                <a:srgbClr val="000000"/>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6807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8E8BC3-FC21-4E92-AFC5-325ED8D1C04D}"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22752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E8BC3-FC21-4E92-AFC5-325ED8D1C04D}"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338373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E8BC3-FC21-4E92-AFC5-325ED8D1C04D}"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417959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grpSp>
      <p:sp>
        <p:nvSpPr>
          <p:cNvPr id="13825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13825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4B2500"/>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4B2500"/>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3DE2CAA0-1F3E-4291-9D80-CA6ACCEF8103}" type="slidenum">
              <a:rPr lang="en-US" altLang="en-US">
                <a:solidFill>
                  <a:srgbClr val="4B2500"/>
                </a:solidFill>
              </a:rPr>
              <a:pPr>
                <a:defRPr/>
              </a:pPr>
              <a:t>‹#›</a:t>
            </a:fld>
            <a:endParaRPr lang="en-US" altLang="en-US">
              <a:solidFill>
                <a:srgbClr val="4B2500"/>
              </a:solidFill>
            </a:endParaRPr>
          </a:p>
        </p:txBody>
      </p:sp>
    </p:spTree>
    <p:extLst>
      <p:ext uri="{BB962C8B-B14F-4D97-AF65-F5344CB8AC3E}">
        <p14:creationId xmlns:p14="http://schemas.microsoft.com/office/powerpoint/2010/main" val="94049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66607BC-34A3-41CF-BCA6-C468823D5AE2}" type="slidenum">
              <a:rPr lang="en-US" altLang="en-US">
                <a:solidFill>
                  <a:srgbClr val="4B2500"/>
                </a:solidFill>
              </a:rPr>
              <a:pPr>
                <a:defRPr/>
              </a:pPr>
              <a:t>‹#›</a:t>
            </a:fld>
            <a:endParaRPr lang="en-US" alt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75353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178CE4C-6F46-4908-81A9-9576F1C5EF65}" type="slidenum">
              <a:rPr lang="en-US" altLang="en-US">
                <a:solidFill>
                  <a:srgbClr val="4B2500"/>
                </a:solidFill>
              </a:rPr>
              <a:pPr>
                <a:defRPr/>
              </a:pPr>
              <a:t>‹#›</a:t>
            </a:fld>
            <a:endParaRPr lang="en-US" alt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180136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DE09701-6AF2-4421-A1F9-B241A129497A}" type="slidenum">
              <a:rPr lang="en-US" altLang="en-US">
                <a:solidFill>
                  <a:srgbClr val="4B2500"/>
                </a:solidFill>
              </a:rPr>
              <a:pPr>
                <a:defRPr/>
              </a:pPr>
              <a:t>‹#›</a:t>
            </a:fld>
            <a:endParaRPr lang="en-US" alt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93196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B57E3E25-65DC-488C-9853-A0EC2E4E1EDA}" type="slidenum">
              <a:rPr lang="en-US" altLang="en-US">
                <a:solidFill>
                  <a:srgbClr val="4B2500"/>
                </a:solidFill>
              </a:rPr>
              <a:pPr>
                <a:defRPr/>
              </a:pPr>
              <a:t>‹#›</a:t>
            </a:fld>
            <a:endParaRPr lang="en-US" altLang="en-US">
              <a:solidFill>
                <a:srgbClr val="4B2500"/>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1435848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B0E8FD5-B70C-4D15-9AD1-B75CB71A1E89}" type="slidenum">
              <a:rPr lang="en-US" altLang="en-US">
                <a:solidFill>
                  <a:srgbClr val="4B2500"/>
                </a:solidFill>
              </a:rPr>
              <a:pPr>
                <a:defRPr/>
              </a:pPr>
              <a:t>‹#›</a:t>
            </a:fld>
            <a:endParaRPr lang="en-US" altLang="en-US">
              <a:solidFill>
                <a:srgbClr val="4B2500"/>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379058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FFEEDC5-FE06-474F-AE10-139D7FE04351}" type="slidenum">
              <a:rPr lang="en-US" altLang="en-US">
                <a:solidFill>
                  <a:srgbClr val="4B2500"/>
                </a:solidFill>
              </a:rPr>
              <a:pPr>
                <a:defRPr/>
              </a:pPr>
              <a:t>‹#›</a:t>
            </a:fld>
            <a:endParaRPr lang="en-US" altLang="en-US">
              <a:solidFill>
                <a:srgbClr val="4B2500"/>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509326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7E49C9D-4955-4872-B959-C790BA589873}" type="slidenum">
              <a:rPr lang="en-US" altLang="en-US">
                <a:solidFill>
                  <a:srgbClr val="4B2500"/>
                </a:solidFill>
              </a:rPr>
              <a:pPr>
                <a:defRPr/>
              </a:pPr>
              <a:t>‹#›</a:t>
            </a:fld>
            <a:endParaRPr lang="en-US" alt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421922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E8BC3-FC21-4E92-AFC5-325ED8D1C04D}"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3424618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21F343E-3B63-4DF6-9258-21146A75D861}" type="slidenum">
              <a:rPr lang="en-US" altLang="en-US">
                <a:solidFill>
                  <a:srgbClr val="4B2500"/>
                </a:solidFill>
              </a:rPr>
              <a:pPr>
                <a:defRPr/>
              </a:pPr>
              <a:t>‹#›</a:t>
            </a:fld>
            <a:endParaRPr lang="en-US" altLang="en-US">
              <a:solidFill>
                <a:srgbClr val="4B2500"/>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1339719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5FBE972-51FA-4BBC-95E9-07B3F6740662}" type="slidenum">
              <a:rPr lang="en-US" altLang="en-US">
                <a:solidFill>
                  <a:srgbClr val="4B2500"/>
                </a:solidFill>
              </a:rPr>
              <a:pPr>
                <a:defRPr/>
              </a:pPr>
              <a:t>‹#›</a:t>
            </a:fld>
            <a:endParaRPr lang="en-US" alt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1732484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FF6DEDB-EA3E-43A3-A18C-845DB8F3EC32}" type="slidenum">
              <a:rPr lang="en-US" altLang="en-US">
                <a:solidFill>
                  <a:srgbClr val="4B2500"/>
                </a:solidFill>
              </a:rPr>
              <a:pPr>
                <a:defRPr/>
              </a:pPr>
              <a:t>‹#›</a:t>
            </a:fld>
            <a:endParaRPr lang="en-US" altLang="en-US">
              <a:solidFill>
                <a:srgbClr val="4B2500"/>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264349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solidFill>
                <a:srgbClr val="4B25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7289A068-B3EF-4CC9-8116-E061B217CDE4}" type="slidenum">
              <a:rPr lang="en-US" altLang="en-US">
                <a:solidFill>
                  <a:srgbClr val="4B2500"/>
                </a:solidFill>
              </a:rPr>
              <a:pPr>
                <a:defRPr/>
              </a:pPr>
              <a:t>‹#›</a:t>
            </a:fld>
            <a:endParaRPr lang="en-US" altLang="en-US">
              <a:solidFill>
                <a:srgbClr val="4B2500"/>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solidFill>
                <a:srgbClr val="4B2500"/>
              </a:solidFill>
            </a:endParaRPr>
          </a:p>
        </p:txBody>
      </p:sp>
    </p:spTree>
    <p:extLst>
      <p:ext uri="{BB962C8B-B14F-4D97-AF65-F5344CB8AC3E}">
        <p14:creationId xmlns:p14="http://schemas.microsoft.com/office/powerpoint/2010/main" val="276130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E8BC3-FC21-4E92-AFC5-325ED8D1C04D}"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22119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8E8BC3-FC21-4E92-AFC5-325ED8D1C04D}"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390367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8E8BC3-FC21-4E92-AFC5-325ED8D1C04D}" type="datetimeFigureOut">
              <a:rPr lang="en-US" smtClean="0"/>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52901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E8BC3-FC21-4E92-AFC5-325ED8D1C04D}" type="datetimeFigureOut">
              <a:rPr lang="en-US" smtClean="0"/>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234062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E8BC3-FC21-4E92-AFC5-325ED8D1C04D}" type="datetimeFigureOut">
              <a:rPr lang="en-US" smtClean="0"/>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198284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E8BC3-FC21-4E92-AFC5-325ED8D1C04D}"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6653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E8BC3-FC21-4E92-AFC5-325ED8D1C04D}"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A749-AA9F-466E-8C75-E4CA919C189E}" type="slidenum">
              <a:rPr lang="en-US" smtClean="0"/>
              <a:t>‹#›</a:t>
            </a:fld>
            <a:endParaRPr lang="en-US"/>
          </a:p>
        </p:txBody>
      </p:sp>
    </p:spTree>
    <p:extLst>
      <p:ext uri="{BB962C8B-B14F-4D97-AF65-F5344CB8AC3E}">
        <p14:creationId xmlns:p14="http://schemas.microsoft.com/office/powerpoint/2010/main" val="330565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E8BC3-FC21-4E92-AFC5-325ED8D1C04D}" type="datetimeFigureOut">
              <a:rPr lang="en-US" smtClean="0"/>
              <a:t>9/9/2015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DA749-AA9F-466E-8C75-E4CA919C189E}" type="slidenum">
              <a:rPr lang="en-US" smtClean="0"/>
              <a:t>‹#›</a:t>
            </a:fld>
            <a:endParaRPr lang="en-US"/>
          </a:p>
        </p:txBody>
      </p:sp>
    </p:spTree>
    <p:extLst>
      <p:ext uri="{BB962C8B-B14F-4D97-AF65-F5344CB8AC3E}">
        <p14:creationId xmlns:p14="http://schemas.microsoft.com/office/powerpoint/2010/main" val="270711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4B2500"/>
              </a:solidFill>
            </a:endParaRPr>
          </a:p>
        </p:txBody>
      </p:sp>
      <p:sp>
        <p:nvSpPr>
          <p:cNvPr id="13721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C5461761-18D8-4E65-94C5-688966326B3C}" type="slidenum">
              <a:rPr lang="en-US" altLang="en-US" smtClean="0">
                <a:solidFill>
                  <a:srgbClr val="4B2500"/>
                </a:solidFill>
              </a:rPr>
              <a:pPr fontAlgn="base">
                <a:spcBef>
                  <a:spcPct val="0"/>
                </a:spcBef>
                <a:spcAft>
                  <a:spcPct val="0"/>
                </a:spcAft>
                <a:defRPr/>
              </a:pPr>
              <a:t>‹#›</a:t>
            </a:fld>
            <a:endParaRPr lang="en-US" altLang="en-US">
              <a:solidFill>
                <a:srgbClr val="4B2500"/>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372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372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372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sp>
            <p:nvSpPr>
              <p:cNvPr id="1372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grpSp>
        <p:sp>
          <p:nvSpPr>
            <p:cNvPr id="1372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4B2500"/>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4B2500"/>
                </a:solidFill>
              </a:endParaRPr>
            </a:p>
          </p:txBody>
        </p:sp>
      </p:grpSp>
      <p:sp>
        <p:nvSpPr>
          <p:cNvPr id="13722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3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4B2500"/>
              </a:solidFill>
            </a:endParaRPr>
          </a:p>
        </p:txBody>
      </p:sp>
      <p:sp>
        <p:nvSpPr>
          <p:cNvPr id="13723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65256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6.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hyperlink" Target="http://images.google.com/imgres?imgurl=http://www.old-picture.com/indians/pictures/Hopi-Brave.jpg&amp;imgrefurl=http://www.old-picture.com/indians/Hopi-Brave.htm&amp;usg=__sa_MbD5g-b2iWsOTEmlt-dM0wfE=&amp;h=836&amp;w=600&amp;sz=52&amp;hl=en&amp;start=6&amp;itbs=1&amp;tbnid=z9Ig9yIKrz1jEM:&amp;tbnh=144&amp;tbnw=103&amp;prev=/images?q%3Dhopi%2Bindians%26hl%3Den%26safe%3Dactive%26gbv%3D2%26tbs%3Disch: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110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2667000" y="228601"/>
            <a:ext cx="6324600" cy="334963"/>
          </a:xfrm>
        </p:spPr>
        <p:txBody>
          <a:bodyPr/>
          <a:lstStyle/>
          <a:p>
            <a:pPr eaLnBrk="1" hangingPunct="1">
              <a:defRPr/>
            </a:pPr>
            <a:r>
              <a:rPr lang="en-US" sz="3800" b="0" i="1">
                <a:solidFill>
                  <a:srgbClr val="8A4500"/>
                </a:solidFill>
                <a:latin typeface="Comic Sans MS" charset="0"/>
              </a:rPr>
              <a:t>Clothing</a:t>
            </a:r>
          </a:p>
        </p:txBody>
      </p:sp>
      <p:sp>
        <p:nvSpPr>
          <p:cNvPr id="69635" name="Rectangle 3"/>
          <p:cNvSpPr>
            <a:spLocks noGrp="1" noChangeArrowheads="1"/>
          </p:cNvSpPr>
          <p:nvPr>
            <p:ph type="body" idx="1"/>
          </p:nvPr>
        </p:nvSpPr>
        <p:spPr>
          <a:xfrm>
            <a:off x="297090" y="925286"/>
            <a:ext cx="5421086" cy="5410200"/>
          </a:xfrm>
        </p:spPr>
        <p:txBody>
          <a:bodyPr/>
          <a:lstStyle/>
          <a:p>
            <a:pPr eaLnBrk="1" hangingPunct="1">
              <a:defRPr/>
            </a:pPr>
            <a:r>
              <a:rPr lang="en-US" altLang="en-US" sz="2400" b="1" dirty="0" smtClean="0">
                <a:solidFill>
                  <a:srgbClr val="8A4500"/>
                </a:solidFill>
                <a:effectLst/>
                <a:latin typeface="Comic Sans MS" panose="030F0702030302020204" pitchFamily="66" charset="0"/>
              </a:rPr>
              <a:t>Women- knee-length dresses (Mantas), </a:t>
            </a:r>
            <a:r>
              <a:rPr lang="en-US" altLang="en-US" sz="2400" b="1" dirty="0">
                <a:solidFill>
                  <a:srgbClr val="8A4500"/>
                </a:solidFill>
                <a:effectLst/>
                <a:latin typeface="Comic Sans MS" panose="030F0702030302020204" pitchFamily="66" charset="0"/>
              </a:rPr>
              <a:t>it was fastened at the shoulder, leaving the left shoulder bare.</a:t>
            </a:r>
          </a:p>
          <a:p>
            <a:pPr eaLnBrk="1" hangingPunct="1">
              <a:defRPr/>
            </a:pPr>
            <a:r>
              <a:rPr lang="en-US" altLang="en-US" sz="2400" b="1" dirty="0" smtClean="0">
                <a:solidFill>
                  <a:srgbClr val="8A4500"/>
                </a:solidFill>
                <a:effectLst/>
                <a:latin typeface="Comic Sans MS" panose="030F0702030302020204" pitchFamily="66" charset="0"/>
              </a:rPr>
              <a:t>Men- breechcloths/short </a:t>
            </a:r>
            <a:r>
              <a:rPr lang="en-US" altLang="en-US" sz="2400" b="1" dirty="0">
                <a:solidFill>
                  <a:srgbClr val="8A4500"/>
                </a:solidFill>
                <a:effectLst/>
                <a:latin typeface="Comic Sans MS" panose="030F0702030302020204" pitchFamily="66" charset="0"/>
              </a:rPr>
              <a:t>kilts (men skirts), wore cloth headbands around forehead, hair was in the style of </a:t>
            </a:r>
            <a:r>
              <a:rPr lang="en-US" altLang="en-US" sz="2400" b="1" dirty="0" err="1">
                <a:solidFill>
                  <a:srgbClr val="8A4500"/>
                </a:solidFill>
                <a:effectLst/>
                <a:latin typeface="Comic Sans MS" panose="030F0702030302020204" pitchFamily="66" charset="0"/>
              </a:rPr>
              <a:t>homsoma</a:t>
            </a:r>
            <a:r>
              <a:rPr lang="en-US" altLang="en-US" sz="2400" b="1" dirty="0" smtClean="0">
                <a:solidFill>
                  <a:srgbClr val="8A4500"/>
                </a:solidFill>
                <a:effectLst/>
                <a:latin typeface="Comic Sans MS" panose="030F0702030302020204" pitchFamily="66" charset="0"/>
              </a:rPr>
              <a:t>.</a:t>
            </a:r>
          </a:p>
          <a:p>
            <a:pPr eaLnBrk="1" hangingPunct="1">
              <a:defRPr/>
            </a:pPr>
            <a:r>
              <a:rPr lang="en-US" altLang="en-US" sz="2400" b="1" dirty="0" smtClean="0">
                <a:solidFill>
                  <a:srgbClr val="8A4500"/>
                </a:solidFill>
                <a:effectLst/>
                <a:latin typeface="Comic Sans MS" panose="030F0702030302020204" pitchFamily="66" charset="0"/>
              </a:rPr>
              <a:t>Both wore beaded necklaces.</a:t>
            </a:r>
            <a:endParaRPr lang="en-US" altLang="en-US" sz="2400" b="1" dirty="0">
              <a:solidFill>
                <a:srgbClr val="8A4500"/>
              </a:solidFill>
              <a:effectLst/>
              <a:latin typeface="Comic Sans MS" panose="030F0702030302020204" pitchFamily="66" charset="0"/>
            </a:endParaRPr>
          </a:p>
          <a:p>
            <a:pPr eaLnBrk="1" hangingPunct="1">
              <a:defRPr/>
            </a:pPr>
            <a:r>
              <a:rPr lang="en-US" altLang="en-US" sz="2400" b="1" dirty="0" smtClean="0">
                <a:solidFill>
                  <a:srgbClr val="8A4500"/>
                </a:solidFill>
                <a:effectLst/>
                <a:latin typeface="Comic Sans MS" panose="030F0702030302020204" pitchFamily="66" charset="0"/>
              </a:rPr>
              <a:t>They </a:t>
            </a:r>
            <a:r>
              <a:rPr lang="en-US" altLang="en-US" sz="2400" b="1" dirty="0">
                <a:solidFill>
                  <a:srgbClr val="8A4500"/>
                </a:solidFill>
                <a:effectLst/>
                <a:latin typeface="Comic Sans MS" panose="030F0702030302020204" pitchFamily="66" charset="0"/>
              </a:rPr>
              <a:t>would wear moccasins. </a:t>
            </a:r>
            <a:endParaRPr lang="en-US" altLang="en-US" sz="2400" b="1" dirty="0" smtClean="0">
              <a:solidFill>
                <a:srgbClr val="8A4500"/>
              </a:solidFill>
              <a:effectLst/>
              <a:latin typeface="Comic Sans MS" panose="030F0702030302020204" pitchFamily="66" charset="0"/>
            </a:endParaRPr>
          </a:p>
          <a:p>
            <a:pPr eaLnBrk="1" hangingPunct="1">
              <a:defRPr/>
            </a:pPr>
            <a:r>
              <a:rPr lang="en-US" altLang="en-US" sz="2400" b="1" dirty="0" smtClean="0">
                <a:solidFill>
                  <a:srgbClr val="8A4500"/>
                </a:solidFill>
                <a:effectLst/>
                <a:latin typeface="Comic Sans MS" panose="030F0702030302020204" pitchFamily="66" charset="0"/>
              </a:rPr>
              <a:t>Clothing was made from cotton, animal fibers, animal skins</a:t>
            </a:r>
            <a:endParaRPr lang="en-US" altLang="en-US" sz="2400" b="1" dirty="0">
              <a:solidFill>
                <a:srgbClr val="8A4500"/>
              </a:solidFill>
              <a:effectLst/>
              <a:latin typeface="Comic Sans MS" panose="030F0702030302020204" pitchFamily="66" charset="0"/>
            </a:endParaRPr>
          </a:p>
          <a:p>
            <a:pPr marL="0" indent="0" eaLnBrk="1" hangingPunct="1">
              <a:lnSpc>
                <a:spcPct val="80000"/>
              </a:lnSpc>
              <a:buNone/>
              <a:defRPr/>
            </a:pPr>
            <a:endParaRPr lang="en-US" altLang="en-US" sz="2400" b="1" dirty="0">
              <a:solidFill>
                <a:srgbClr val="8A4500"/>
              </a:solidFill>
              <a:effectLst/>
              <a:latin typeface="Comic Sans MS" panose="030F0702030302020204" pitchFamily="66" charset="0"/>
            </a:endParaRPr>
          </a:p>
          <a:p>
            <a:pPr eaLnBrk="1" hangingPunct="1">
              <a:lnSpc>
                <a:spcPct val="80000"/>
              </a:lnSpc>
              <a:buFont typeface="Wingdings" panose="05000000000000000000" pitchFamily="2" charset="2"/>
              <a:buNone/>
              <a:defRPr/>
            </a:pPr>
            <a:endParaRPr lang="en-US" altLang="en-US" sz="2400" b="1" dirty="0">
              <a:solidFill>
                <a:srgbClr val="8A4500"/>
              </a:solidFill>
              <a:latin typeface="Comic Sans MS" panose="030F0702030302020204" pitchFamily="66" charset="0"/>
            </a:endParaRPr>
          </a:p>
        </p:txBody>
      </p:sp>
      <p:pic>
        <p:nvPicPr>
          <p:cNvPr id="194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85801"/>
            <a:ext cx="2590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8176" y="1676400"/>
            <a:ext cx="238601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188" y="4068764"/>
            <a:ext cx="2309812"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640402"/>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after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6963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animEffect transition="in" filter="fade">
                                      <p:cBhvr>
                                        <p:cTn id="11" dur="1000">
                                          <p:stCondLst>
                                            <p:cond delay="0"/>
                                          </p:stCondLst>
                                        </p:cTn>
                                        <p:tgtEl>
                                          <p:spTgt spid="696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9635">
                                            <p:txEl>
                                              <p:pRg st="1" end="1"/>
                                            </p:txEl>
                                          </p:spTgt>
                                        </p:tgtEl>
                                        <p:attrNameLst>
                                          <p:attrName>style.visibility</p:attrName>
                                        </p:attrNameLst>
                                      </p:cBhvr>
                                      <p:to>
                                        <p:strVal val="visible"/>
                                      </p:to>
                                    </p:set>
                                    <p:animEffect transition="in" filter="fade">
                                      <p:cBhvr>
                                        <p:cTn id="16" dur="1000">
                                          <p:stCondLst>
                                            <p:cond delay="0"/>
                                          </p:stCondLst>
                                        </p:cTn>
                                        <p:tgtEl>
                                          <p:spTgt spid="696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Effect transition="in" filter="fade">
                                      <p:cBhvr>
                                        <p:cTn id="21" dur="1000">
                                          <p:stCondLst>
                                            <p:cond delay="0"/>
                                          </p:stCondLst>
                                        </p:cTn>
                                        <p:tgtEl>
                                          <p:spTgt spid="6963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9635">
                                            <p:txEl>
                                              <p:pRg st="3" end="3"/>
                                            </p:txEl>
                                          </p:spTgt>
                                        </p:tgtEl>
                                        <p:attrNameLst>
                                          <p:attrName>style.visibility</p:attrName>
                                        </p:attrNameLst>
                                      </p:cBhvr>
                                      <p:to>
                                        <p:strVal val="visible"/>
                                      </p:to>
                                    </p:set>
                                    <p:animEffect transition="in" filter="fade">
                                      <p:cBhvr>
                                        <p:cTn id="26" dur="1000">
                                          <p:stCondLst>
                                            <p:cond delay="0"/>
                                          </p:stCondLst>
                                        </p:cTn>
                                        <p:tgtEl>
                                          <p:spTgt spid="6963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Effect transition="in" filter="fade">
                                      <p:cBhvr>
                                        <p:cTn id="31" dur="1000">
                                          <p:stCondLst>
                                            <p:cond delay="0"/>
                                          </p:stCondLst>
                                        </p:cTn>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a:xfrm>
            <a:off x="1981200" y="0"/>
            <a:ext cx="8229600" cy="914400"/>
          </a:xfrm>
        </p:spPr>
        <p:txBody>
          <a:bodyPr/>
          <a:lstStyle/>
          <a:p>
            <a:pPr eaLnBrk="1" hangingPunct="1">
              <a:defRPr/>
            </a:pPr>
            <a:r>
              <a:rPr lang="en-US" i="1" dirty="0" smtClean="0">
                <a:solidFill>
                  <a:srgbClr val="8A4500"/>
                </a:solidFill>
                <a:latin typeface="Comic Sans MS" charset="0"/>
              </a:rPr>
              <a:t>Women</a:t>
            </a:r>
          </a:p>
        </p:txBody>
      </p:sp>
      <p:sp>
        <p:nvSpPr>
          <p:cNvPr id="143363" name="Rectangle 3"/>
          <p:cNvSpPr>
            <a:spLocks noGrp="1" noChangeArrowheads="1"/>
          </p:cNvSpPr>
          <p:nvPr>
            <p:ph type="body" idx="1"/>
          </p:nvPr>
        </p:nvSpPr>
        <p:spPr>
          <a:xfrm>
            <a:off x="370114" y="838200"/>
            <a:ext cx="5421086" cy="5410200"/>
          </a:xfrm>
        </p:spPr>
        <p:txBody>
          <a:bodyPr/>
          <a:lstStyle/>
          <a:p>
            <a:pPr eaLnBrk="1" hangingPunct="1">
              <a:lnSpc>
                <a:spcPct val="90000"/>
              </a:lnSpc>
              <a:defRPr/>
            </a:pPr>
            <a:r>
              <a:rPr lang="en-US" sz="2400" b="1" dirty="0">
                <a:effectLst/>
                <a:latin typeface="Comic Sans MS" charset="0"/>
              </a:rPr>
              <a:t>Married women would have their hair in 2 long pigtails</a:t>
            </a:r>
          </a:p>
          <a:p>
            <a:pPr eaLnBrk="1" hangingPunct="1">
              <a:lnSpc>
                <a:spcPct val="90000"/>
              </a:lnSpc>
              <a:defRPr/>
            </a:pPr>
            <a:endParaRPr lang="en-US" sz="2400" b="1" dirty="0">
              <a:effectLst/>
              <a:latin typeface="Comic Sans MS" charset="0"/>
            </a:endParaRPr>
          </a:p>
          <a:p>
            <a:pPr eaLnBrk="1" hangingPunct="1">
              <a:lnSpc>
                <a:spcPct val="90000"/>
              </a:lnSpc>
              <a:defRPr/>
            </a:pPr>
            <a:r>
              <a:rPr lang="en-US" sz="2400" b="1" dirty="0">
                <a:effectLst/>
                <a:latin typeface="Comic Sans MS" charset="0"/>
              </a:rPr>
              <a:t>Unmarried women would have their hair in elaborate butterfly whorls.</a:t>
            </a:r>
            <a:r>
              <a:rPr lang="en-US" sz="2800" dirty="0">
                <a:effectLst/>
              </a:rPr>
              <a:t> </a:t>
            </a:r>
          </a:p>
          <a:p>
            <a:pPr eaLnBrk="1" hangingPunct="1">
              <a:lnSpc>
                <a:spcPct val="90000"/>
              </a:lnSpc>
              <a:buFont typeface="Wingdings" charset="2"/>
              <a:buNone/>
              <a:defRPr/>
            </a:pPr>
            <a:endParaRPr lang="en-US" sz="2800" dirty="0"/>
          </a:p>
        </p:txBody>
      </p:sp>
      <p:pic>
        <p:nvPicPr>
          <p:cNvPr id="143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688" y="3352801"/>
            <a:ext cx="248761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1" y="990600"/>
            <a:ext cx="37433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768544"/>
      </p:ext>
    </p:extLst>
  </p:cSld>
  <p:clrMapOvr>
    <a:overrideClrMapping bg1="dk2" tx1="lt1" bg2="dk1" tx2="lt2" accent1="accent1" accent2="accent2" accent3="accent3" accent4="accent4" accent5="accent5" accent6="accent6" hlink="hlink" folHlink="folHlink"/>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p:cTn id="7" dur="500" fill="hold"/>
                                        <p:tgtEl>
                                          <p:spTgt spid="143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6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336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43363">
                                            <p:txEl>
                                              <p:pRg st="0" end="0"/>
                                            </p:txEl>
                                          </p:spTgt>
                                        </p:tgtEl>
                                      </p:cBhvr>
                                    </p:animEffect>
                                  </p:childTnLst>
                                </p:cTn>
                              </p:par>
                            </p:childTnLst>
                          </p:cTn>
                        </p:par>
                        <p:par>
                          <p:cTn id="11" fill="hold" nodeType="afterGroup">
                            <p:stCondLst>
                              <p:cond delay="16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43363">
                                            <p:txEl>
                                              <p:pRg st="2" end="2"/>
                                            </p:txEl>
                                          </p:spTgt>
                                        </p:tgtEl>
                                        <p:attrNameLst>
                                          <p:attrName>style.visibility</p:attrName>
                                        </p:attrNameLst>
                                      </p:cBhvr>
                                      <p:to>
                                        <p:strVal val="visible"/>
                                      </p:to>
                                    </p:set>
                                    <p:anim calcmode="lin" valueType="num">
                                      <p:cBhvr>
                                        <p:cTn id="14" dur="500" fill="hold"/>
                                        <p:tgtEl>
                                          <p:spTgt spid="14336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4336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143363">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143363">
                                            <p:txEl>
                                              <p:pRg st="2" end="2"/>
                                            </p:txEl>
                                          </p:spTgt>
                                        </p:tgtEl>
                                      </p:cBhvr>
                                    </p:animEffect>
                                  </p:childTnLst>
                                </p:cTn>
                              </p:par>
                            </p:childTnLst>
                          </p:cTn>
                        </p:par>
                        <p:par>
                          <p:cTn id="18" fill="hold" nodeType="afterGroup">
                            <p:stCondLst>
                              <p:cond delay="3550"/>
                            </p:stCondLst>
                            <p:childTnLst>
                              <p:par>
                                <p:cTn id="19" presetID="3" presetClass="entr" presetSubtype="10" fill="hold" nodeType="afterEffect">
                                  <p:stCondLst>
                                    <p:cond delay="0"/>
                                  </p:stCondLst>
                                  <p:childTnLst>
                                    <p:set>
                                      <p:cBhvr>
                                        <p:cTn id="20" dur="1" fill="hold">
                                          <p:stCondLst>
                                            <p:cond delay="0"/>
                                          </p:stCondLst>
                                        </p:cTn>
                                        <p:tgtEl>
                                          <p:spTgt spid="143365"/>
                                        </p:tgtEl>
                                        <p:attrNameLst>
                                          <p:attrName>style.visibility</p:attrName>
                                        </p:attrNameLst>
                                      </p:cBhvr>
                                      <p:to>
                                        <p:strVal val="visible"/>
                                      </p:to>
                                    </p:set>
                                    <p:animEffect transition="in" filter="blinds(horizontal)">
                                      <p:cBhvr>
                                        <p:cTn id="21" dur="2000"/>
                                        <p:tgtEl>
                                          <p:spTgt spid="14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33688" y="1736725"/>
            <a:ext cx="6369050" cy="1905000"/>
          </a:xfrm>
        </p:spPr>
        <p:txBody>
          <a:bodyPr/>
          <a:lstStyle/>
          <a:p>
            <a:pPr eaLnBrk="1" hangingPunct="1">
              <a:defRPr/>
            </a:pPr>
            <a:r>
              <a:rPr lang="en-US" b="0" smtClean="0">
                <a:solidFill>
                  <a:srgbClr val="1911B3"/>
                </a:solidFill>
                <a:latin typeface="Bradley Hand ITC" pitchFamily="66" charset="0"/>
              </a:rPr>
              <a:t>Hopi</a:t>
            </a:r>
          </a:p>
        </p:txBody>
      </p:sp>
      <p:sp>
        <p:nvSpPr>
          <p:cNvPr id="2051" name="Rectangle 3"/>
          <p:cNvSpPr>
            <a:spLocks noGrp="1" noChangeArrowheads="1"/>
          </p:cNvSpPr>
          <p:nvPr>
            <p:ph type="subTitle" idx="1"/>
          </p:nvPr>
        </p:nvSpPr>
        <p:spPr>
          <a:xfrm>
            <a:off x="1981200" y="3352800"/>
            <a:ext cx="6400800" cy="1752600"/>
          </a:xfrm>
        </p:spPr>
        <p:txBody>
          <a:bodyPr/>
          <a:lstStyle/>
          <a:p>
            <a:pPr eaLnBrk="1" hangingPunct="1">
              <a:defRPr/>
            </a:pPr>
            <a:r>
              <a:rPr lang="en-US" smtClean="0">
                <a:solidFill>
                  <a:srgbClr val="003366"/>
                </a:solidFill>
              </a:rPr>
              <a:t>Let’s learn about their culture, clothing, food, home, beliefs, &amp; lots more… </a:t>
            </a:r>
          </a:p>
        </p:txBody>
      </p:sp>
      <p:pic>
        <p:nvPicPr>
          <p:cNvPr id="2053" name="Picture 5" descr="Hopi-Girl-With-J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2819400"/>
            <a:ext cx="2197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Hopi-Brav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304800"/>
            <a:ext cx="2181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26601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000" fill="hold"/>
                                        <p:tgtEl>
                                          <p:spTgt spid="2050"/>
                                        </p:tgtEl>
                                        <p:attrNameLst>
                                          <p:attrName>ppt_x</p:attrName>
                                        </p:attrNameLst>
                                      </p:cBhvr>
                                      <p:tavLst>
                                        <p:tav tm="0">
                                          <p:val>
                                            <p:strVal val="#ppt_x"/>
                                          </p:val>
                                        </p:tav>
                                        <p:tav tm="100000">
                                          <p:val>
                                            <p:strVal val="#ppt_x"/>
                                          </p:val>
                                        </p:tav>
                                      </p:tavLst>
                                    </p:anim>
                                    <p:anim calcmode="lin" valueType="num">
                                      <p:cBhvr additive="base">
                                        <p:cTn id="8" dur="2000" fill="hold"/>
                                        <p:tgtEl>
                                          <p:spTgt spid="20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8" presetClass="entr" presetSubtype="16" fill="hold" nodeType="after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diamond(in)">
                                      <p:cBhvr>
                                        <p:cTn id="12" dur="1000"/>
                                        <p:tgtEl>
                                          <p:spTgt spid="2055"/>
                                        </p:tgtEl>
                                      </p:cBhvr>
                                    </p:animEffect>
                                  </p:childTnLst>
                                </p:cTn>
                              </p:par>
                            </p:childTnLst>
                          </p:cTn>
                        </p:par>
                        <p:par>
                          <p:cTn id="13" fill="hold" nodeType="afterGroup">
                            <p:stCondLst>
                              <p:cond delay="3000"/>
                            </p:stCondLst>
                            <p:childTnLst>
                              <p:par>
                                <p:cTn id="14" presetID="8" presetClass="entr" presetSubtype="16" fill="hold" nodeType="after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diamond(in)">
                                      <p:cBhvr>
                                        <p:cTn id="16" dur="1000"/>
                                        <p:tgtEl>
                                          <p:spTgt spid="2053"/>
                                        </p:tgtEl>
                                      </p:cBhvr>
                                    </p:animEffect>
                                  </p:childTnLst>
                                </p:cTn>
                              </p:par>
                            </p:childTnLst>
                          </p:cTn>
                        </p:par>
                        <p:par>
                          <p:cTn id="17" fill="hold" nodeType="afterGroup">
                            <p:stCondLst>
                              <p:cond delay="4000"/>
                            </p:stCondLst>
                            <p:childTnLst>
                              <p:par>
                                <p:cTn id="18" presetID="2" presetClass="entr" presetSubtype="4" fill="hold" grpId="0" nodeType="after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 calcmode="lin" valueType="num">
                                      <p:cBhvr additive="base">
                                        <p:cTn id="20" dur="2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mph" presetSubtype="0" fill="hold" grpId="1" nodeType="clickEffect">
                                  <p:stCondLst>
                                    <p:cond delay="0"/>
                                  </p:stCondLst>
                                  <p:childTnLst>
                                    <p:animScale>
                                      <p:cBhvr>
                                        <p:cTn id="25"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P spid="20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3357"/>
            <a:ext cx="10972800" cy="1143000"/>
          </a:xfrm>
        </p:spPr>
        <p:txBody>
          <a:bodyPr/>
          <a:lstStyle/>
          <a:p>
            <a:pPr>
              <a:defRPr/>
            </a:pPr>
            <a:r>
              <a:rPr lang="en-US" dirty="0" smtClean="0"/>
              <a:t>Where did they live?</a:t>
            </a:r>
            <a:endParaRPr lang="en-US" dirty="0"/>
          </a:p>
        </p:txBody>
      </p:sp>
      <p:sp>
        <p:nvSpPr>
          <p:cNvPr id="3" name="Content Placeholder 2"/>
          <p:cNvSpPr>
            <a:spLocks noGrp="1"/>
          </p:cNvSpPr>
          <p:nvPr>
            <p:ph idx="1"/>
          </p:nvPr>
        </p:nvSpPr>
        <p:spPr>
          <a:xfrm>
            <a:off x="533400" y="1207294"/>
            <a:ext cx="5334000" cy="4525963"/>
          </a:xfrm>
        </p:spPr>
        <p:txBody>
          <a:bodyPr/>
          <a:lstStyle/>
          <a:p>
            <a:pPr>
              <a:defRPr/>
            </a:pPr>
            <a:r>
              <a:rPr lang="en-US" dirty="0" smtClean="0">
                <a:effectLst/>
              </a:rPr>
              <a:t>Southwestern region</a:t>
            </a:r>
          </a:p>
          <a:p>
            <a:pPr marL="0" indent="0">
              <a:buNone/>
              <a:defRPr/>
            </a:pPr>
            <a:r>
              <a:rPr lang="en-US" dirty="0" smtClean="0">
                <a:effectLst/>
              </a:rPr>
              <a:t>of the United States</a:t>
            </a:r>
          </a:p>
          <a:p>
            <a:pPr>
              <a:defRPr/>
            </a:pPr>
            <a:r>
              <a:rPr lang="en-US" dirty="0" smtClean="0">
                <a:effectLst/>
              </a:rPr>
              <a:t>Present day Arizona</a:t>
            </a:r>
          </a:p>
          <a:p>
            <a:pPr>
              <a:defRPr/>
            </a:pPr>
            <a:r>
              <a:rPr lang="en-US" dirty="0" smtClean="0">
                <a:effectLst/>
              </a:rPr>
              <a:t>Land had flat hills called mesas </a:t>
            </a:r>
          </a:p>
          <a:p>
            <a:pPr>
              <a:defRPr/>
            </a:pPr>
            <a:r>
              <a:rPr lang="en-US" dirty="0" smtClean="0">
                <a:effectLst/>
              </a:rPr>
              <a:t>Hot and dry climate</a:t>
            </a:r>
          </a:p>
          <a:p>
            <a:pPr>
              <a:defRPr/>
            </a:pPr>
            <a:r>
              <a:rPr lang="en-US" dirty="0" smtClean="0">
                <a:effectLst/>
              </a:rPr>
              <a:t>May have gone months with very little rain</a:t>
            </a:r>
          </a:p>
          <a:p>
            <a:pPr>
              <a:defRPr/>
            </a:pPr>
            <a:r>
              <a:rPr lang="en-US" dirty="0" smtClean="0">
                <a:effectLst/>
              </a:rPr>
              <a:t>Hot days, cold nights</a:t>
            </a:r>
            <a:endParaRPr lang="en-US" dirty="0">
              <a:effectLst/>
            </a:endParaRPr>
          </a:p>
        </p:txBody>
      </p:sp>
      <p:pic>
        <p:nvPicPr>
          <p:cNvPr id="614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417638"/>
            <a:ext cx="501173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4724401"/>
            <a:ext cx="26924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378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7" name="Rectangle 15"/>
          <p:cNvSpPr>
            <a:spLocks noGrp="1" noRot="1" noChangeArrowheads="1"/>
          </p:cNvSpPr>
          <p:nvPr>
            <p:ph type="title"/>
          </p:nvPr>
        </p:nvSpPr>
        <p:spPr>
          <a:xfrm>
            <a:off x="2060575" y="7938"/>
            <a:ext cx="8229600" cy="1143000"/>
          </a:xfrm>
        </p:spPr>
        <p:txBody>
          <a:bodyPr/>
          <a:lstStyle/>
          <a:p>
            <a:pPr eaLnBrk="1" hangingPunct="1">
              <a:defRPr/>
            </a:pPr>
            <a:r>
              <a:rPr lang="en-US" sz="6600" b="0" i="1" dirty="0"/>
              <a:t>Home/Shelter</a:t>
            </a:r>
          </a:p>
        </p:txBody>
      </p:sp>
      <p:sp useBgFill="1">
        <p:nvSpPr>
          <p:cNvPr id="3088" name="Rectangle 16"/>
          <p:cNvSpPr>
            <a:spLocks noGrp="1" noChangeArrowheads="1"/>
          </p:cNvSpPr>
          <p:nvPr>
            <p:ph type="body" idx="1"/>
          </p:nvPr>
        </p:nvSpPr>
        <p:spPr>
          <a:xfrm>
            <a:off x="439397" y="971550"/>
            <a:ext cx="6342403" cy="5562600"/>
          </a:xfrm>
        </p:spPr>
        <p:txBody>
          <a:bodyPr/>
          <a:lstStyle/>
          <a:p>
            <a:pPr eaLnBrk="1" hangingPunct="1">
              <a:defRPr/>
            </a:pPr>
            <a:r>
              <a:rPr lang="en-US" altLang="en-US" sz="2400" b="1" dirty="0">
                <a:effectLst/>
                <a:latin typeface="Comic Sans MS" panose="030F0702030302020204" pitchFamily="66" charset="0"/>
              </a:rPr>
              <a:t>Lived in the </a:t>
            </a:r>
            <a:r>
              <a:rPr lang="en-US" altLang="en-US" sz="2400" b="1" dirty="0" smtClean="0">
                <a:effectLst/>
                <a:latin typeface="Comic Sans MS" panose="030F0702030302020204" pitchFamily="66" charset="0"/>
              </a:rPr>
              <a:t>desert.</a:t>
            </a:r>
            <a:endParaRPr lang="en-US" altLang="en-US" sz="2400" b="1" dirty="0">
              <a:effectLst/>
              <a:latin typeface="Comic Sans MS" panose="030F0702030302020204" pitchFamily="66" charset="0"/>
            </a:endParaRPr>
          </a:p>
          <a:p>
            <a:pPr eaLnBrk="1" hangingPunct="1">
              <a:defRPr/>
            </a:pPr>
            <a:r>
              <a:rPr lang="en-US" altLang="en-US" sz="2400" b="1" dirty="0">
                <a:effectLst/>
                <a:latin typeface="Comic Sans MS" panose="030F0702030302020204" pitchFamily="66" charset="0"/>
              </a:rPr>
              <a:t>Houses called pueblos, made from adobe </a:t>
            </a:r>
            <a:r>
              <a:rPr lang="en-US" altLang="en-US" sz="2400" b="1" dirty="0" smtClean="0">
                <a:effectLst/>
                <a:latin typeface="Comic Sans MS" panose="030F0702030302020204" pitchFamily="66" charset="0"/>
              </a:rPr>
              <a:t>bricks.</a:t>
            </a:r>
            <a:endParaRPr lang="en-US" altLang="en-US" sz="2400" b="1" dirty="0">
              <a:effectLst/>
              <a:latin typeface="Comic Sans MS" panose="030F0702030302020204" pitchFamily="66" charset="0"/>
            </a:endParaRPr>
          </a:p>
          <a:p>
            <a:pPr eaLnBrk="1" hangingPunct="1">
              <a:defRPr/>
            </a:pPr>
            <a:r>
              <a:rPr lang="en-US" altLang="en-US" sz="2400" b="1" dirty="0">
                <a:effectLst/>
                <a:latin typeface="Comic Sans MS" panose="030F0702030302020204" pitchFamily="66" charset="0"/>
              </a:rPr>
              <a:t>Adobe is made from baked mud, stones, and </a:t>
            </a:r>
            <a:r>
              <a:rPr lang="en-US" altLang="en-US" sz="2400" b="1" dirty="0" smtClean="0">
                <a:effectLst/>
                <a:latin typeface="Comic Sans MS" panose="030F0702030302020204" pitchFamily="66" charset="0"/>
              </a:rPr>
              <a:t>straw.</a:t>
            </a:r>
          </a:p>
          <a:p>
            <a:pPr eaLnBrk="1" hangingPunct="1">
              <a:defRPr/>
            </a:pPr>
            <a:r>
              <a:rPr lang="en-US" altLang="en-US" sz="2400" b="1" dirty="0" smtClean="0">
                <a:effectLst/>
                <a:latin typeface="Comic Sans MS" panose="030F0702030302020204" pitchFamily="66" charset="0"/>
              </a:rPr>
              <a:t>Built on the side of mesas (step flat topped cliffs). </a:t>
            </a:r>
            <a:r>
              <a:rPr lang="en-US" altLang="en-US" sz="2400" b="1" i="1" dirty="0" smtClean="0">
                <a:effectLst/>
                <a:latin typeface="Comic Sans MS" panose="030F0702030302020204" pitchFamily="66" charset="0"/>
              </a:rPr>
              <a:t>Cliff-dweller</a:t>
            </a:r>
            <a:endParaRPr lang="en-US" altLang="en-US" sz="2400" b="1" dirty="0" smtClean="0">
              <a:effectLst/>
              <a:latin typeface="Comic Sans MS" panose="030F0702030302020204" pitchFamily="66" charset="0"/>
            </a:endParaRPr>
          </a:p>
          <a:p>
            <a:pPr eaLnBrk="1" hangingPunct="1">
              <a:defRPr/>
            </a:pPr>
            <a:r>
              <a:rPr lang="en-US" altLang="en-US" sz="2400" b="1" dirty="0" smtClean="0">
                <a:effectLst/>
                <a:latin typeface="Comic Sans MS" panose="030F0702030302020204" pitchFamily="66" charset="0"/>
              </a:rPr>
              <a:t>Resemble apartment buildings- several stories high.</a:t>
            </a:r>
            <a:endParaRPr lang="en-US" altLang="en-US" sz="2400" b="1" dirty="0">
              <a:effectLst/>
              <a:latin typeface="Comic Sans MS" panose="030F0702030302020204" pitchFamily="66" charset="0"/>
            </a:endParaRPr>
          </a:p>
          <a:p>
            <a:pPr eaLnBrk="1" hangingPunct="1">
              <a:defRPr/>
            </a:pPr>
            <a:r>
              <a:rPr lang="en-US" altLang="en-US" sz="2400" b="1" dirty="0">
                <a:effectLst/>
                <a:latin typeface="Comic Sans MS" panose="030F0702030302020204" pitchFamily="66" charset="0"/>
              </a:rPr>
              <a:t>Pueblos had flat roofs with openings in them.</a:t>
            </a:r>
          </a:p>
          <a:p>
            <a:pPr eaLnBrk="1" hangingPunct="1">
              <a:defRPr/>
            </a:pPr>
            <a:r>
              <a:rPr lang="en-US" altLang="en-US" sz="2400" b="1" dirty="0">
                <a:effectLst/>
                <a:latin typeface="Comic Sans MS" panose="030F0702030302020204" pitchFamily="66" charset="0"/>
              </a:rPr>
              <a:t>People used ladders to climb up and removed them at night for protection.</a:t>
            </a:r>
          </a:p>
        </p:txBody>
      </p:sp>
      <p:sp>
        <p:nvSpPr>
          <p:cNvPr id="7172" name="AutoShape 6" descr="Image result for pueblos"/>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0" fontAlgn="base" hangingPunct="0">
              <a:spcBef>
                <a:spcPct val="0"/>
              </a:spcBef>
              <a:spcAft>
                <a:spcPct val="0"/>
              </a:spcAft>
            </a:pPr>
            <a:endParaRPr lang="en-US" altLang="en-US">
              <a:solidFill>
                <a:srgbClr val="4B2500"/>
              </a:solidFill>
            </a:endParaRPr>
          </a:p>
        </p:txBody>
      </p:sp>
      <p:pic>
        <p:nvPicPr>
          <p:cNvPr id="71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1066801"/>
            <a:ext cx="289242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4814" y="3676650"/>
            <a:ext cx="3819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23489" y="1150938"/>
            <a:ext cx="15398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5790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87"/>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3088">
                                            <p:bg/>
                                          </p:spTgt>
                                        </p:tgtEl>
                                        <p:attrNameLst>
                                          <p:attrName>style.visibility</p:attrName>
                                        </p:attrNameLst>
                                      </p:cBhvr>
                                      <p:to>
                                        <p:strVal val="visible"/>
                                      </p:to>
                                    </p:set>
                                    <p:animEffect transition="in" filter="dissolve">
                                      <p:cBhvr>
                                        <p:cTn id="10" dur="500"/>
                                        <p:tgtEl>
                                          <p:spTgt spid="3088">
                                            <p:bg/>
                                          </p:spTgt>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088">
                                            <p:txEl>
                                              <p:pRg st="0" end="0"/>
                                            </p:txEl>
                                          </p:spTgt>
                                        </p:tgtEl>
                                        <p:attrNameLst>
                                          <p:attrName>style.visibility</p:attrName>
                                        </p:attrNameLst>
                                      </p:cBhvr>
                                      <p:to>
                                        <p:strVal val="visible"/>
                                      </p:to>
                                    </p:set>
                                    <p:animEffect transition="in" filter="dissolve">
                                      <p:cBhvr>
                                        <p:cTn id="14" dur="500"/>
                                        <p:tgtEl>
                                          <p:spTgt spid="3088">
                                            <p:txEl>
                                              <p:pRg st="0" end="0"/>
                                            </p:txEl>
                                          </p:spTgt>
                                        </p:tgtEl>
                                      </p:cBhvr>
                                    </p:animEffect>
                                  </p:childTnLst>
                                </p:cTn>
                              </p:par>
                            </p:childTnLst>
                          </p:cTn>
                        </p:par>
                        <p:par>
                          <p:cTn id="15" fill="hold" nodeType="afterGroup">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3088">
                                            <p:txEl>
                                              <p:pRg st="1" end="1"/>
                                            </p:txEl>
                                          </p:spTgt>
                                        </p:tgtEl>
                                        <p:attrNameLst>
                                          <p:attrName>style.visibility</p:attrName>
                                        </p:attrNameLst>
                                      </p:cBhvr>
                                      <p:to>
                                        <p:strVal val="visible"/>
                                      </p:to>
                                    </p:set>
                                    <p:animEffect transition="in" filter="dissolve">
                                      <p:cBhvr>
                                        <p:cTn id="18" dur="500"/>
                                        <p:tgtEl>
                                          <p:spTgt spid="3088">
                                            <p:txEl>
                                              <p:pRg st="1" end="1"/>
                                            </p:txEl>
                                          </p:spTgt>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3088">
                                            <p:txEl>
                                              <p:pRg st="2" end="2"/>
                                            </p:txEl>
                                          </p:spTgt>
                                        </p:tgtEl>
                                        <p:attrNameLst>
                                          <p:attrName>style.visibility</p:attrName>
                                        </p:attrNameLst>
                                      </p:cBhvr>
                                      <p:to>
                                        <p:strVal val="visible"/>
                                      </p:to>
                                    </p:set>
                                    <p:animEffect transition="in" filter="dissolve">
                                      <p:cBhvr>
                                        <p:cTn id="22" dur="500"/>
                                        <p:tgtEl>
                                          <p:spTgt spid="3088">
                                            <p:txEl>
                                              <p:pRg st="2" end="2"/>
                                            </p:txEl>
                                          </p:spTgt>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3088">
                                            <p:txEl>
                                              <p:pRg st="3" end="3"/>
                                            </p:txEl>
                                          </p:spTgt>
                                        </p:tgtEl>
                                        <p:attrNameLst>
                                          <p:attrName>style.visibility</p:attrName>
                                        </p:attrNameLst>
                                      </p:cBhvr>
                                      <p:to>
                                        <p:strVal val="visible"/>
                                      </p:to>
                                    </p:set>
                                    <p:animEffect transition="in" filter="dissolve">
                                      <p:cBhvr>
                                        <p:cTn id="26" dur="500"/>
                                        <p:tgtEl>
                                          <p:spTgt spid="3088">
                                            <p:txEl>
                                              <p:pRg st="3" end="3"/>
                                            </p:txEl>
                                          </p:spTgt>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3088">
                                            <p:txEl>
                                              <p:pRg st="4" end="4"/>
                                            </p:txEl>
                                          </p:spTgt>
                                        </p:tgtEl>
                                        <p:attrNameLst>
                                          <p:attrName>style.visibility</p:attrName>
                                        </p:attrNameLst>
                                      </p:cBhvr>
                                      <p:to>
                                        <p:strVal val="visible"/>
                                      </p:to>
                                    </p:set>
                                    <p:animEffect transition="in" filter="dissolve">
                                      <p:cBhvr>
                                        <p:cTn id="30" dur="500"/>
                                        <p:tgtEl>
                                          <p:spTgt spid="3088">
                                            <p:txEl>
                                              <p:pRg st="4" end="4"/>
                                            </p:txEl>
                                          </p:spTgt>
                                        </p:tgtEl>
                                      </p:cBhvr>
                                    </p:animEffect>
                                  </p:childTnLst>
                                </p:cTn>
                              </p:par>
                            </p:childTnLst>
                          </p:cTn>
                        </p:par>
                        <p:par>
                          <p:cTn id="31" fill="hold" nodeType="afterGroup">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3088">
                                            <p:txEl>
                                              <p:pRg st="5" end="5"/>
                                            </p:txEl>
                                          </p:spTgt>
                                        </p:tgtEl>
                                        <p:attrNameLst>
                                          <p:attrName>style.visibility</p:attrName>
                                        </p:attrNameLst>
                                      </p:cBhvr>
                                      <p:to>
                                        <p:strVal val="visible"/>
                                      </p:to>
                                    </p:set>
                                    <p:animEffect transition="in" filter="dissolve">
                                      <p:cBhvr>
                                        <p:cTn id="34" dur="500"/>
                                        <p:tgtEl>
                                          <p:spTgt spid="3088">
                                            <p:txEl>
                                              <p:pRg st="5" end="5"/>
                                            </p:txEl>
                                          </p:spTgt>
                                        </p:tgtEl>
                                      </p:cBhvr>
                                    </p:animEffect>
                                  </p:childTnLst>
                                </p:cTn>
                              </p:par>
                            </p:childTnLst>
                          </p:cTn>
                        </p:par>
                        <p:par>
                          <p:cTn id="35" fill="hold" nodeType="afterGroup">
                            <p:stCondLst>
                              <p:cond delay="4000"/>
                            </p:stCondLst>
                            <p:childTnLst>
                              <p:par>
                                <p:cTn id="36" presetID="9" presetClass="entr" presetSubtype="0" fill="hold" grpId="0" nodeType="afterEffect">
                                  <p:stCondLst>
                                    <p:cond delay="0"/>
                                  </p:stCondLst>
                                  <p:childTnLst>
                                    <p:set>
                                      <p:cBhvr>
                                        <p:cTn id="37" dur="1" fill="hold">
                                          <p:stCondLst>
                                            <p:cond delay="0"/>
                                          </p:stCondLst>
                                        </p:cTn>
                                        <p:tgtEl>
                                          <p:spTgt spid="3088">
                                            <p:txEl>
                                              <p:pRg st="6" end="6"/>
                                            </p:txEl>
                                          </p:spTgt>
                                        </p:tgtEl>
                                        <p:attrNameLst>
                                          <p:attrName>style.visibility</p:attrName>
                                        </p:attrNameLst>
                                      </p:cBhvr>
                                      <p:to>
                                        <p:strVal val="visible"/>
                                      </p:to>
                                    </p:set>
                                    <p:animEffect transition="in" filter="dissolve">
                                      <p:cBhvr>
                                        <p:cTn id="38" dur="500"/>
                                        <p:tgtEl>
                                          <p:spTgt spid="30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autoUpdateAnimBg="0"/>
      <p:bldP spid="3088" grpId="0" build="p" animBg="1"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7" name="Rectangle 15"/>
          <p:cNvSpPr>
            <a:spLocks noGrp="1" noRot="1" noChangeArrowheads="1"/>
          </p:cNvSpPr>
          <p:nvPr>
            <p:ph type="title"/>
          </p:nvPr>
        </p:nvSpPr>
        <p:spPr>
          <a:xfrm>
            <a:off x="2060575" y="7938"/>
            <a:ext cx="8229600" cy="1143000"/>
          </a:xfrm>
        </p:spPr>
        <p:txBody>
          <a:bodyPr/>
          <a:lstStyle/>
          <a:p>
            <a:pPr eaLnBrk="1" hangingPunct="1">
              <a:defRPr/>
            </a:pPr>
            <a:r>
              <a:rPr lang="en-US" sz="6600" b="0" i="1" dirty="0"/>
              <a:t>What did they eat?</a:t>
            </a:r>
          </a:p>
        </p:txBody>
      </p:sp>
      <p:sp useBgFill="1">
        <p:nvSpPr>
          <p:cNvPr id="3088" name="Rectangle 16"/>
          <p:cNvSpPr>
            <a:spLocks noGrp="1" noChangeArrowheads="1"/>
          </p:cNvSpPr>
          <p:nvPr>
            <p:ph type="body" idx="1"/>
          </p:nvPr>
        </p:nvSpPr>
        <p:spPr>
          <a:xfrm>
            <a:off x="391886" y="1066800"/>
            <a:ext cx="5170714" cy="5562600"/>
          </a:xfrm>
        </p:spPr>
        <p:txBody>
          <a:bodyPr/>
          <a:lstStyle/>
          <a:p>
            <a:pPr eaLnBrk="1" hangingPunct="1">
              <a:lnSpc>
                <a:spcPct val="150000"/>
              </a:lnSpc>
              <a:defRPr/>
            </a:pPr>
            <a:r>
              <a:rPr lang="en-US" altLang="en-US" sz="2400" b="1" dirty="0" smtClean="0">
                <a:effectLst/>
                <a:latin typeface="Comic Sans MS" panose="030F0702030302020204" pitchFamily="66" charset="0"/>
              </a:rPr>
              <a:t>Farming: corn (</a:t>
            </a:r>
            <a:r>
              <a:rPr lang="en-US" altLang="en-US" sz="2400" b="1" dirty="0">
                <a:effectLst/>
                <a:latin typeface="Comic Sans MS" panose="030F0702030302020204" pitchFamily="66" charset="0"/>
              </a:rPr>
              <a:t>maize), </a:t>
            </a:r>
            <a:r>
              <a:rPr lang="en-US" altLang="en-US" sz="2400" b="1" i="1" u="sng" dirty="0">
                <a:effectLst/>
                <a:latin typeface="Comic Sans MS" panose="030F0702030302020204" pitchFamily="66" charset="0"/>
              </a:rPr>
              <a:t>squash, beans, pumpkins</a:t>
            </a:r>
            <a:r>
              <a:rPr lang="en-US" altLang="en-US" sz="2400" b="1" dirty="0">
                <a:effectLst/>
                <a:latin typeface="Comic Sans MS" panose="030F0702030302020204" pitchFamily="66" charset="0"/>
              </a:rPr>
              <a:t>, cotton, and tobacco.</a:t>
            </a:r>
          </a:p>
          <a:p>
            <a:pPr eaLnBrk="1" hangingPunct="1">
              <a:lnSpc>
                <a:spcPct val="150000"/>
              </a:lnSpc>
              <a:defRPr/>
            </a:pPr>
            <a:r>
              <a:rPr lang="en-US" altLang="en-US" sz="2400" b="1" dirty="0">
                <a:effectLst/>
                <a:latin typeface="Comic Sans MS" panose="030F0702030302020204" pitchFamily="66" charset="0"/>
              </a:rPr>
              <a:t>Men hunted deer, antelope, and other small game.</a:t>
            </a:r>
          </a:p>
          <a:p>
            <a:pPr eaLnBrk="1" hangingPunct="1">
              <a:lnSpc>
                <a:spcPct val="150000"/>
              </a:lnSpc>
              <a:defRPr/>
            </a:pPr>
            <a:r>
              <a:rPr lang="en-US" altLang="en-US" sz="2400" b="1" dirty="0">
                <a:effectLst/>
                <a:latin typeface="Comic Sans MS" panose="030F0702030302020204" pitchFamily="66" charset="0"/>
              </a:rPr>
              <a:t>Women gathered nuts and berries.</a:t>
            </a:r>
          </a:p>
          <a:p>
            <a:pPr eaLnBrk="1" hangingPunct="1">
              <a:lnSpc>
                <a:spcPct val="150000"/>
              </a:lnSpc>
              <a:defRPr/>
            </a:pPr>
            <a:r>
              <a:rPr lang="en-US" altLang="en-US" sz="2400" b="1" dirty="0">
                <a:effectLst/>
                <a:latin typeface="Comic Sans MS" panose="030F0702030302020204" pitchFamily="66" charset="0"/>
              </a:rPr>
              <a:t>Favorite meal was cornbread, baked beans, and soup.</a:t>
            </a:r>
          </a:p>
        </p:txBody>
      </p:sp>
      <p:sp>
        <p:nvSpPr>
          <p:cNvPr id="9220" name="AutoShape 6" descr="Image result for pueblos"/>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0" fontAlgn="base" hangingPunct="0">
              <a:spcBef>
                <a:spcPct val="0"/>
              </a:spcBef>
              <a:spcAft>
                <a:spcPct val="0"/>
              </a:spcAft>
            </a:pPr>
            <a:endParaRPr lang="en-US" altLang="en-US">
              <a:solidFill>
                <a:srgbClr val="4B2500"/>
              </a:solidFill>
            </a:endParaRPr>
          </a:p>
        </p:txBody>
      </p:sp>
      <p:pic>
        <p:nvPicPr>
          <p:cNvPr id="92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6006" y="1432545"/>
            <a:ext cx="218598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0394" y="3987800"/>
            <a:ext cx="2641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https://encrypted-tbn0.gstatic.com/images?q=tbn:ANd9GcTWWsAa-yQnyaI625xqPIkQ6D8EJGuBFcvczyHB4Wx_3Tk2ZisOp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994" y="2685082"/>
            <a:ext cx="2466975"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agricultureproud.files.wordpress.com/2012/10/burley-tobacco-pla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0175" y="4565952"/>
            <a:ext cx="1547586" cy="206344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momitforward.com/wp-content/uploads/2011/06/cotton-plan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7949" y="929229"/>
            <a:ext cx="2309812" cy="173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883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87"/>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3088">
                                            <p:bg/>
                                          </p:spTgt>
                                        </p:tgtEl>
                                        <p:attrNameLst>
                                          <p:attrName>style.visibility</p:attrName>
                                        </p:attrNameLst>
                                      </p:cBhvr>
                                      <p:to>
                                        <p:strVal val="visible"/>
                                      </p:to>
                                    </p:set>
                                    <p:animEffect transition="in" filter="dissolve">
                                      <p:cBhvr>
                                        <p:cTn id="10" dur="500"/>
                                        <p:tgtEl>
                                          <p:spTgt spid="3088">
                                            <p:bg/>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088">
                                            <p:txEl>
                                              <p:pRg st="0" end="0"/>
                                            </p:txEl>
                                          </p:spTgt>
                                        </p:tgtEl>
                                        <p:attrNameLst>
                                          <p:attrName>style.visibility</p:attrName>
                                        </p:attrNameLst>
                                      </p:cBhvr>
                                      <p:to>
                                        <p:strVal val="visible"/>
                                      </p:to>
                                    </p:set>
                                    <p:animEffect transition="in" filter="dissolve">
                                      <p:cBhvr>
                                        <p:cTn id="14" dur="500"/>
                                        <p:tgtEl>
                                          <p:spTgt spid="3088">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3088">
                                            <p:txEl>
                                              <p:pRg st="1" end="1"/>
                                            </p:txEl>
                                          </p:spTgt>
                                        </p:tgtEl>
                                        <p:attrNameLst>
                                          <p:attrName>style.visibility</p:attrName>
                                        </p:attrNameLst>
                                      </p:cBhvr>
                                      <p:to>
                                        <p:strVal val="visible"/>
                                      </p:to>
                                    </p:set>
                                    <p:animEffect transition="in" filter="dissolve">
                                      <p:cBhvr>
                                        <p:cTn id="18" dur="500"/>
                                        <p:tgtEl>
                                          <p:spTgt spid="3088">
                                            <p:txEl>
                                              <p:pRg st="1" end="1"/>
                                            </p:txEl>
                                          </p:spTgt>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3088">
                                            <p:txEl>
                                              <p:pRg st="2" end="2"/>
                                            </p:txEl>
                                          </p:spTgt>
                                        </p:tgtEl>
                                        <p:attrNameLst>
                                          <p:attrName>style.visibility</p:attrName>
                                        </p:attrNameLst>
                                      </p:cBhvr>
                                      <p:to>
                                        <p:strVal val="visible"/>
                                      </p:to>
                                    </p:set>
                                    <p:animEffect transition="in" filter="dissolve">
                                      <p:cBhvr>
                                        <p:cTn id="22" dur="500"/>
                                        <p:tgtEl>
                                          <p:spTgt spid="3088">
                                            <p:txEl>
                                              <p:pRg st="2" end="2"/>
                                            </p:txEl>
                                          </p:spTgt>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3088">
                                            <p:txEl>
                                              <p:pRg st="3" end="3"/>
                                            </p:txEl>
                                          </p:spTgt>
                                        </p:tgtEl>
                                        <p:attrNameLst>
                                          <p:attrName>style.visibility</p:attrName>
                                        </p:attrNameLst>
                                      </p:cBhvr>
                                      <p:to>
                                        <p:strVal val="visible"/>
                                      </p:to>
                                    </p:set>
                                    <p:animEffect transition="in" filter="dissolve">
                                      <p:cBhvr>
                                        <p:cTn id="26" dur="500"/>
                                        <p:tgtEl>
                                          <p:spTgt spid="30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autoUpdateAnimBg="0"/>
      <p:bldP spid="3088" grpId="0" build="p" animBg="1"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981200" y="0"/>
            <a:ext cx="8229600" cy="990600"/>
          </a:xfrm>
        </p:spPr>
        <p:txBody>
          <a:bodyPr/>
          <a:lstStyle/>
          <a:p>
            <a:pPr eaLnBrk="1" hangingPunct="1">
              <a:defRPr/>
            </a:pPr>
            <a:r>
              <a:rPr lang="en-US" b="0" smtClean="0"/>
              <a:t>CULTURE</a:t>
            </a:r>
          </a:p>
        </p:txBody>
      </p:sp>
      <p:sp>
        <p:nvSpPr>
          <p:cNvPr id="4099" name="Rectangle 3"/>
          <p:cNvSpPr>
            <a:spLocks noGrp="1" noChangeArrowheads="1"/>
          </p:cNvSpPr>
          <p:nvPr>
            <p:ph type="body" idx="1"/>
          </p:nvPr>
        </p:nvSpPr>
        <p:spPr>
          <a:xfrm>
            <a:off x="293914" y="685800"/>
            <a:ext cx="6640286" cy="5715000"/>
          </a:xfrm>
        </p:spPr>
        <p:txBody>
          <a:bodyPr/>
          <a:lstStyle/>
          <a:p>
            <a:pPr eaLnBrk="1" hangingPunct="1">
              <a:defRPr/>
            </a:pPr>
            <a:r>
              <a:rPr lang="en-US" altLang="en-US" sz="2400" b="1" dirty="0">
                <a:solidFill>
                  <a:schemeClr val="tx2"/>
                </a:solidFill>
                <a:effectLst/>
                <a:latin typeface="Comic Sans MS" panose="030F0702030302020204" pitchFamily="66" charset="0"/>
              </a:rPr>
              <a:t>Men- The men had to govern homes, hunt for deer and antelopes, and tend crops.</a:t>
            </a:r>
          </a:p>
          <a:p>
            <a:pPr eaLnBrk="1" hangingPunct="1">
              <a:defRPr/>
            </a:pPr>
            <a:endParaRPr lang="en-US" altLang="en-US" sz="2400" b="1" dirty="0">
              <a:solidFill>
                <a:schemeClr val="tx2"/>
              </a:solidFill>
              <a:effectLst/>
              <a:latin typeface="Comic Sans MS" panose="030F0702030302020204" pitchFamily="66" charset="0"/>
            </a:endParaRPr>
          </a:p>
          <a:p>
            <a:pPr eaLnBrk="1" hangingPunct="1">
              <a:defRPr/>
            </a:pPr>
            <a:r>
              <a:rPr lang="en-US" altLang="en-US" sz="2400" b="1" dirty="0">
                <a:solidFill>
                  <a:schemeClr val="tx2"/>
                </a:solidFill>
                <a:effectLst/>
                <a:latin typeface="Comic Sans MS" panose="030F0702030302020204" pitchFamily="66" charset="0"/>
              </a:rPr>
              <a:t>The Hopi men didn’t have a lot of tasks as the women, but men did have harder jobs.</a:t>
            </a:r>
          </a:p>
          <a:p>
            <a:pPr marL="0" indent="0" eaLnBrk="1" hangingPunct="1">
              <a:buNone/>
              <a:defRPr/>
            </a:pPr>
            <a:endParaRPr lang="en-US" altLang="en-US" sz="2400" b="1" dirty="0">
              <a:solidFill>
                <a:schemeClr val="tx2"/>
              </a:solidFill>
              <a:effectLst/>
              <a:latin typeface="Comic Sans MS" panose="030F0702030302020204" pitchFamily="66" charset="0"/>
            </a:endParaRPr>
          </a:p>
          <a:p>
            <a:pPr eaLnBrk="1" hangingPunct="1">
              <a:defRPr/>
            </a:pPr>
            <a:r>
              <a:rPr lang="en-US" altLang="en-US" sz="2400" b="1" dirty="0">
                <a:solidFill>
                  <a:schemeClr val="tx2"/>
                </a:solidFill>
                <a:effectLst/>
                <a:latin typeface="Comic Sans MS" panose="030F0702030302020204" pitchFamily="66" charset="0"/>
              </a:rPr>
              <a:t>Women- The women had to care and own property, cook, gather nuts, fruits, and herbs, and grind corn and then put them in containers, so that everyone had containers with cornmeal in their houses- for when there were droughts.</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825" y="843643"/>
            <a:ext cx="281940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4489" y="2895600"/>
            <a:ext cx="25987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202665"/>
      </p:ext>
    </p:extLst>
  </p:cSld>
  <p:clrMapOvr>
    <a:overrideClrMapping bg1="dk2" tx1="lt1" bg2="dk1" tx2="lt2" accent1="accent1" accent2="accent2" accent3="accent3" accent4="accent4" accent5="accent5" accent6="accent6" hlink="hlink" folHlink="folHlink"/>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par>
                          <p:cTn id="8" fill="hold" nodeType="afterGroup">
                            <p:stCondLst>
                              <p:cond delay="500"/>
                            </p:stCondLst>
                            <p:childTnLst>
                              <p:par>
                                <p:cTn id="9" presetID="24" presetClass="entr" presetSubtype="0" fill="hold" nodeType="afterEffect">
                                  <p:stCondLst>
                                    <p:cond delay="0"/>
                                  </p:stCondLst>
                                  <p:childTnLst>
                                    <p:set>
                                      <p:cBhvr>
                                        <p:cTn id="10" dur="1" fill="hold">
                                          <p:stCondLst>
                                            <p:cond delay="499"/>
                                          </p:stCondLst>
                                        </p:cTn>
                                        <p:tgtEl>
                                          <p:spTgt spid="4101"/>
                                        </p:tgtEl>
                                        <p:attrNameLst>
                                          <p:attrName>style.visibility</p:attrName>
                                        </p:attrNameLst>
                                      </p:cBhvr>
                                      <p:to>
                                        <p:strVal val="visible"/>
                                      </p:to>
                                    </p:set>
                                    <p:anim to="" calcmode="lin" valueType="num">
                                      <p:cBhvr>
                                        <p:cTn id="11" dur="1" fill="hold"/>
                                        <p:tgtEl>
                                          <p:spTgt spid="41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a:xfrm>
            <a:off x="1981200" y="0"/>
            <a:ext cx="8229600" cy="1143000"/>
          </a:xfrm>
        </p:spPr>
        <p:txBody>
          <a:bodyPr/>
          <a:lstStyle/>
          <a:p>
            <a:pPr eaLnBrk="1" hangingPunct="1">
              <a:defRPr/>
            </a:pPr>
            <a:r>
              <a:rPr lang="en-US" i="1" dirty="0" smtClean="0">
                <a:solidFill>
                  <a:schemeClr val="tx1"/>
                </a:solidFill>
                <a:latin typeface="Comic Sans MS" charset="0"/>
              </a:rPr>
              <a:t>Trade</a:t>
            </a:r>
          </a:p>
        </p:txBody>
      </p:sp>
      <p:sp>
        <p:nvSpPr>
          <p:cNvPr id="144388" name="Rectangle 4"/>
          <p:cNvSpPr>
            <a:spLocks noGrp="1" noChangeArrowheads="1"/>
          </p:cNvSpPr>
          <p:nvPr>
            <p:ph type="body" idx="1"/>
          </p:nvPr>
        </p:nvSpPr>
        <p:spPr>
          <a:xfrm>
            <a:off x="370114" y="838201"/>
            <a:ext cx="6183086" cy="4525963"/>
          </a:xfrm>
        </p:spPr>
        <p:txBody>
          <a:bodyPr/>
          <a:lstStyle/>
          <a:p>
            <a:pPr eaLnBrk="1" hangingPunct="1">
              <a:defRPr/>
            </a:pPr>
            <a:r>
              <a:rPr lang="en-US" sz="2800" b="1" dirty="0">
                <a:effectLst/>
                <a:latin typeface="Rockwell" charset="0"/>
              </a:rPr>
              <a:t>The Hopi tribe traded their things </a:t>
            </a:r>
            <a:r>
              <a:rPr lang="en-US" sz="2800" b="1" dirty="0" smtClean="0">
                <a:effectLst/>
                <a:latin typeface="Rockwell" charset="0"/>
              </a:rPr>
              <a:t>for: </a:t>
            </a:r>
          </a:p>
          <a:p>
            <a:pPr lvl="1" eaLnBrk="1" hangingPunct="1">
              <a:defRPr/>
            </a:pPr>
            <a:r>
              <a:rPr lang="en-US" sz="2400" b="1" dirty="0">
                <a:effectLst/>
                <a:latin typeface="Rockwell" charset="0"/>
              </a:rPr>
              <a:t>C</a:t>
            </a:r>
            <a:r>
              <a:rPr lang="en-US" sz="2400" b="1" dirty="0" smtClean="0">
                <a:effectLst/>
                <a:latin typeface="Rockwell" charset="0"/>
              </a:rPr>
              <a:t>opper bells</a:t>
            </a:r>
          </a:p>
          <a:p>
            <a:pPr lvl="1" eaLnBrk="1" hangingPunct="1">
              <a:defRPr/>
            </a:pPr>
            <a:r>
              <a:rPr lang="en-US" sz="2400" b="1" dirty="0" smtClean="0">
                <a:effectLst/>
                <a:latin typeface="Rockwell" charset="0"/>
              </a:rPr>
              <a:t>Arrowheads</a:t>
            </a:r>
          </a:p>
          <a:p>
            <a:pPr lvl="1" eaLnBrk="1" hangingPunct="1">
              <a:defRPr/>
            </a:pPr>
            <a:r>
              <a:rPr lang="en-US" sz="2400" b="1" dirty="0" smtClean="0">
                <a:effectLst/>
                <a:latin typeface="Rockwell" charset="0"/>
              </a:rPr>
              <a:t>Shells</a:t>
            </a:r>
          </a:p>
          <a:p>
            <a:pPr lvl="1" eaLnBrk="1" hangingPunct="1">
              <a:defRPr/>
            </a:pPr>
            <a:r>
              <a:rPr lang="en-US" sz="2400" b="1" dirty="0" smtClean="0">
                <a:effectLst/>
                <a:latin typeface="Rockwell" charset="0"/>
              </a:rPr>
              <a:t>Salt</a:t>
            </a:r>
          </a:p>
          <a:p>
            <a:pPr lvl="1" eaLnBrk="1" hangingPunct="1">
              <a:defRPr/>
            </a:pPr>
            <a:r>
              <a:rPr lang="en-US" sz="2400" b="1" dirty="0" smtClean="0">
                <a:effectLst/>
                <a:latin typeface="Rockwell" charset="0"/>
              </a:rPr>
              <a:t>Their </a:t>
            </a:r>
            <a:r>
              <a:rPr lang="en-US" sz="2400" b="1" dirty="0">
                <a:effectLst/>
                <a:latin typeface="Rockwell" charset="0"/>
              </a:rPr>
              <a:t>most important trade item is salt because it was used to flavor food, preserve food for droughts, and heal others.</a:t>
            </a:r>
          </a:p>
        </p:txBody>
      </p:sp>
      <p:pic>
        <p:nvPicPr>
          <p:cNvPr id="144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828675"/>
            <a:ext cx="218598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7361" y="3209018"/>
            <a:ext cx="26384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4789714"/>
            <a:ext cx="238283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452362"/>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144386"/>
                                        </p:tgtEl>
                                        <p:attrNameLst>
                                          <p:attrName>r</p:attrName>
                                        </p:attrNameLst>
                                      </p:cBhvr>
                                    </p:animRot>
                                  </p:childTnLst>
                                </p:cTn>
                              </p:par>
                            </p:childTnLst>
                          </p:cTn>
                        </p:par>
                        <p:par>
                          <p:cTn id="7" fill="hold" nodeType="afterGroup">
                            <p:stCondLst>
                              <p:cond delay="2000"/>
                            </p:stCondLst>
                            <p:childTnLst>
                              <p:par>
                                <p:cTn id="8" presetID="31" presetClass="entr" presetSubtype="0" fill="hold" grpId="0" nodeType="afterEffect">
                                  <p:stCondLst>
                                    <p:cond delay="0"/>
                                  </p:stCondLst>
                                  <p:iterate type="lt">
                                    <p:tmPct val="5000"/>
                                  </p:iterate>
                                  <p:childTnLst>
                                    <p:set>
                                      <p:cBhvr>
                                        <p:cTn id="9" dur="1" fill="hold">
                                          <p:stCondLst>
                                            <p:cond delay="0"/>
                                          </p:stCondLst>
                                        </p:cTn>
                                        <p:tgtEl>
                                          <p:spTgt spid="144388">
                                            <p:txEl>
                                              <p:pRg st="0" end="0"/>
                                            </p:txEl>
                                          </p:spTgt>
                                        </p:tgtEl>
                                        <p:attrNameLst>
                                          <p:attrName>style.visibility</p:attrName>
                                        </p:attrNameLst>
                                      </p:cBhvr>
                                      <p:to>
                                        <p:strVal val="visible"/>
                                      </p:to>
                                    </p:set>
                                    <p:anim calcmode="lin" valueType="num">
                                      <p:cBhvr>
                                        <p:cTn id="10" dur="500" fill="hold"/>
                                        <p:tgtEl>
                                          <p:spTgt spid="14438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44388">
                                            <p:txEl>
                                              <p:pRg st="0" end="0"/>
                                            </p:txEl>
                                          </p:spTgt>
                                        </p:tgtEl>
                                        <p:attrNameLst>
                                          <p:attrName>ppt_h</p:attrName>
                                        </p:attrNameLst>
                                      </p:cBhvr>
                                      <p:tavLst>
                                        <p:tav tm="0">
                                          <p:val>
                                            <p:fltVal val="0"/>
                                          </p:val>
                                        </p:tav>
                                        <p:tav tm="100000">
                                          <p:val>
                                            <p:strVal val="#ppt_h"/>
                                          </p:val>
                                        </p:tav>
                                      </p:tavLst>
                                    </p:anim>
                                    <p:anim calcmode="lin" valueType="num">
                                      <p:cBhvr>
                                        <p:cTn id="12" dur="500" fill="hold"/>
                                        <p:tgtEl>
                                          <p:spTgt spid="144388">
                                            <p:txEl>
                                              <p:pRg st="0" end="0"/>
                                            </p:txEl>
                                          </p:spTgt>
                                        </p:tgtEl>
                                        <p:attrNameLst>
                                          <p:attrName>style.rotation</p:attrName>
                                        </p:attrNameLst>
                                      </p:cBhvr>
                                      <p:tavLst>
                                        <p:tav tm="0">
                                          <p:val>
                                            <p:fltVal val="90"/>
                                          </p:val>
                                        </p:tav>
                                        <p:tav tm="100000">
                                          <p:val>
                                            <p:fltVal val="0"/>
                                          </p:val>
                                        </p:tav>
                                      </p:tavLst>
                                    </p:anim>
                                    <p:animEffect transition="in" filter="fade">
                                      <p:cBhvr>
                                        <p:cTn id="13" dur="500"/>
                                        <p:tgtEl>
                                          <p:spTgt spid="144388">
                                            <p:txEl>
                                              <p:pRg st="0" end="0"/>
                                            </p:txEl>
                                          </p:spTgt>
                                        </p:tgtEl>
                                      </p:cBhvr>
                                    </p:animEffect>
                                  </p:childTnLst>
                                </p:cTn>
                              </p:par>
                              <p:par>
                                <p:cTn id="14" presetID="31" presetClass="entr" presetSubtype="0" fill="hold" grpId="0" nodeType="withEffect">
                                  <p:stCondLst>
                                    <p:cond delay="0"/>
                                  </p:stCondLst>
                                  <p:iterate type="lt">
                                    <p:tmPct val="5000"/>
                                  </p:iterate>
                                  <p:childTnLst>
                                    <p:set>
                                      <p:cBhvr>
                                        <p:cTn id="15" dur="1" fill="hold">
                                          <p:stCondLst>
                                            <p:cond delay="0"/>
                                          </p:stCondLst>
                                        </p:cTn>
                                        <p:tgtEl>
                                          <p:spTgt spid="144388">
                                            <p:txEl>
                                              <p:pRg st="1" end="1"/>
                                            </p:txEl>
                                          </p:spTgt>
                                        </p:tgtEl>
                                        <p:attrNameLst>
                                          <p:attrName>style.visibility</p:attrName>
                                        </p:attrNameLst>
                                      </p:cBhvr>
                                      <p:to>
                                        <p:strVal val="visible"/>
                                      </p:to>
                                    </p:set>
                                    <p:anim calcmode="lin" valueType="num">
                                      <p:cBhvr>
                                        <p:cTn id="16" dur="500" fill="hold"/>
                                        <p:tgtEl>
                                          <p:spTgt spid="14438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44388">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144388">
                                            <p:txEl>
                                              <p:pRg st="1" end="1"/>
                                            </p:txEl>
                                          </p:spTgt>
                                        </p:tgtEl>
                                        <p:attrNameLst>
                                          <p:attrName>style.rotation</p:attrName>
                                        </p:attrNameLst>
                                      </p:cBhvr>
                                      <p:tavLst>
                                        <p:tav tm="0">
                                          <p:val>
                                            <p:fltVal val="90"/>
                                          </p:val>
                                        </p:tav>
                                        <p:tav tm="100000">
                                          <p:val>
                                            <p:fltVal val="0"/>
                                          </p:val>
                                        </p:tav>
                                      </p:tavLst>
                                    </p:anim>
                                    <p:animEffect transition="in" filter="fade">
                                      <p:cBhvr>
                                        <p:cTn id="19" dur="500"/>
                                        <p:tgtEl>
                                          <p:spTgt spid="144388">
                                            <p:txEl>
                                              <p:pRg st="1" end="1"/>
                                            </p:txEl>
                                          </p:spTgt>
                                        </p:tgtEl>
                                      </p:cBhvr>
                                    </p:animEffect>
                                  </p:childTnLst>
                                </p:cTn>
                              </p:par>
                              <p:par>
                                <p:cTn id="20" presetID="31" presetClass="entr" presetSubtype="0" fill="hold" grpId="0" nodeType="withEffect">
                                  <p:stCondLst>
                                    <p:cond delay="0"/>
                                  </p:stCondLst>
                                  <p:iterate type="lt">
                                    <p:tmPct val="5000"/>
                                  </p:iterate>
                                  <p:childTnLst>
                                    <p:set>
                                      <p:cBhvr>
                                        <p:cTn id="21" dur="1" fill="hold">
                                          <p:stCondLst>
                                            <p:cond delay="0"/>
                                          </p:stCondLst>
                                        </p:cTn>
                                        <p:tgtEl>
                                          <p:spTgt spid="144388">
                                            <p:txEl>
                                              <p:pRg st="2" end="2"/>
                                            </p:txEl>
                                          </p:spTgt>
                                        </p:tgtEl>
                                        <p:attrNameLst>
                                          <p:attrName>style.visibility</p:attrName>
                                        </p:attrNameLst>
                                      </p:cBhvr>
                                      <p:to>
                                        <p:strVal val="visible"/>
                                      </p:to>
                                    </p:set>
                                    <p:anim calcmode="lin" valueType="num">
                                      <p:cBhvr>
                                        <p:cTn id="22" dur="500" fill="hold"/>
                                        <p:tgtEl>
                                          <p:spTgt spid="144388">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44388">
                                            <p:txEl>
                                              <p:pRg st="2" end="2"/>
                                            </p:txEl>
                                          </p:spTgt>
                                        </p:tgtEl>
                                        <p:attrNameLst>
                                          <p:attrName>ppt_h</p:attrName>
                                        </p:attrNameLst>
                                      </p:cBhvr>
                                      <p:tavLst>
                                        <p:tav tm="0">
                                          <p:val>
                                            <p:fltVal val="0"/>
                                          </p:val>
                                        </p:tav>
                                        <p:tav tm="100000">
                                          <p:val>
                                            <p:strVal val="#ppt_h"/>
                                          </p:val>
                                        </p:tav>
                                      </p:tavLst>
                                    </p:anim>
                                    <p:anim calcmode="lin" valueType="num">
                                      <p:cBhvr>
                                        <p:cTn id="24" dur="500" fill="hold"/>
                                        <p:tgtEl>
                                          <p:spTgt spid="144388">
                                            <p:txEl>
                                              <p:pRg st="2" end="2"/>
                                            </p:txEl>
                                          </p:spTgt>
                                        </p:tgtEl>
                                        <p:attrNameLst>
                                          <p:attrName>style.rotation</p:attrName>
                                        </p:attrNameLst>
                                      </p:cBhvr>
                                      <p:tavLst>
                                        <p:tav tm="0">
                                          <p:val>
                                            <p:fltVal val="90"/>
                                          </p:val>
                                        </p:tav>
                                        <p:tav tm="100000">
                                          <p:val>
                                            <p:fltVal val="0"/>
                                          </p:val>
                                        </p:tav>
                                      </p:tavLst>
                                    </p:anim>
                                    <p:animEffect transition="in" filter="fade">
                                      <p:cBhvr>
                                        <p:cTn id="25" dur="500"/>
                                        <p:tgtEl>
                                          <p:spTgt spid="144388">
                                            <p:txEl>
                                              <p:pRg st="2" end="2"/>
                                            </p:txEl>
                                          </p:spTgt>
                                        </p:tgtEl>
                                      </p:cBhvr>
                                    </p:animEffect>
                                  </p:childTnLst>
                                </p:cTn>
                              </p:par>
                              <p:par>
                                <p:cTn id="26" presetID="31" presetClass="entr" presetSubtype="0" fill="hold" grpId="0" nodeType="withEffect">
                                  <p:stCondLst>
                                    <p:cond delay="0"/>
                                  </p:stCondLst>
                                  <p:iterate type="lt">
                                    <p:tmPct val="5000"/>
                                  </p:iterate>
                                  <p:childTnLst>
                                    <p:set>
                                      <p:cBhvr>
                                        <p:cTn id="27" dur="1" fill="hold">
                                          <p:stCondLst>
                                            <p:cond delay="0"/>
                                          </p:stCondLst>
                                        </p:cTn>
                                        <p:tgtEl>
                                          <p:spTgt spid="144388">
                                            <p:txEl>
                                              <p:pRg st="3" end="3"/>
                                            </p:txEl>
                                          </p:spTgt>
                                        </p:tgtEl>
                                        <p:attrNameLst>
                                          <p:attrName>style.visibility</p:attrName>
                                        </p:attrNameLst>
                                      </p:cBhvr>
                                      <p:to>
                                        <p:strVal val="visible"/>
                                      </p:to>
                                    </p:set>
                                    <p:anim calcmode="lin" valueType="num">
                                      <p:cBhvr>
                                        <p:cTn id="28" dur="500" fill="hold"/>
                                        <p:tgtEl>
                                          <p:spTgt spid="14438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4388">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144388">
                                            <p:txEl>
                                              <p:pRg st="3" end="3"/>
                                            </p:txEl>
                                          </p:spTgt>
                                        </p:tgtEl>
                                        <p:attrNameLst>
                                          <p:attrName>style.rotation</p:attrName>
                                        </p:attrNameLst>
                                      </p:cBhvr>
                                      <p:tavLst>
                                        <p:tav tm="0">
                                          <p:val>
                                            <p:fltVal val="90"/>
                                          </p:val>
                                        </p:tav>
                                        <p:tav tm="100000">
                                          <p:val>
                                            <p:fltVal val="0"/>
                                          </p:val>
                                        </p:tav>
                                      </p:tavLst>
                                    </p:anim>
                                    <p:animEffect transition="in" filter="fade">
                                      <p:cBhvr>
                                        <p:cTn id="31" dur="500"/>
                                        <p:tgtEl>
                                          <p:spTgt spid="144388">
                                            <p:txEl>
                                              <p:pRg st="3" end="3"/>
                                            </p:txEl>
                                          </p:spTgt>
                                        </p:tgtEl>
                                      </p:cBhvr>
                                    </p:animEffect>
                                  </p:childTnLst>
                                </p:cTn>
                              </p:par>
                              <p:par>
                                <p:cTn id="32" presetID="31" presetClass="entr" presetSubtype="0" fill="hold" grpId="0" nodeType="withEffect">
                                  <p:stCondLst>
                                    <p:cond delay="0"/>
                                  </p:stCondLst>
                                  <p:iterate type="lt">
                                    <p:tmPct val="5000"/>
                                  </p:iterate>
                                  <p:childTnLst>
                                    <p:set>
                                      <p:cBhvr>
                                        <p:cTn id="33" dur="1" fill="hold">
                                          <p:stCondLst>
                                            <p:cond delay="0"/>
                                          </p:stCondLst>
                                        </p:cTn>
                                        <p:tgtEl>
                                          <p:spTgt spid="144388">
                                            <p:txEl>
                                              <p:pRg st="4" end="4"/>
                                            </p:txEl>
                                          </p:spTgt>
                                        </p:tgtEl>
                                        <p:attrNameLst>
                                          <p:attrName>style.visibility</p:attrName>
                                        </p:attrNameLst>
                                      </p:cBhvr>
                                      <p:to>
                                        <p:strVal val="visible"/>
                                      </p:to>
                                    </p:set>
                                    <p:anim calcmode="lin" valueType="num">
                                      <p:cBhvr>
                                        <p:cTn id="34" dur="500" fill="hold"/>
                                        <p:tgtEl>
                                          <p:spTgt spid="144388">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44388">
                                            <p:txEl>
                                              <p:pRg st="4" end="4"/>
                                            </p:txEl>
                                          </p:spTgt>
                                        </p:tgtEl>
                                        <p:attrNameLst>
                                          <p:attrName>ppt_h</p:attrName>
                                        </p:attrNameLst>
                                      </p:cBhvr>
                                      <p:tavLst>
                                        <p:tav tm="0">
                                          <p:val>
                                            <p:fltVal val="0"/>
                                          </p:val>
                                        </p:tav>
                                        <p:tav tm="100000">
                                          <p:val>
                                            <p:strVal val="#ppt_h"/>
                                          </p:val>
                                        </p:tav>
                                      </p:tavLst>
                                    </p:anim>
                                    <p:anim calcmode="lin" valueType="num">
                                      <p:cBhvr>
                                        <p:cTn id="36" dur="500" fill="hold"/>
                                        <p:tgtEl>
                                          <p:spTgt spid="144388">
                                            <p:txEl>
                                              <p:pRg st="4" end="4"/>
                                            </p:txEl>
                                          </p:spTgt>
                                        </p:tgtEl>
                                        <p:attrNameLst>
                                          <p:attrName>style.rotation</p:attrName>
                                        </p:attrNameLst>
                                      </p:cBhvr>
                                      <p:tavLst>
                                        <p:tav tm="0">
                                          <p:val>
                                            <p:fltVal val="90"/>
                                          </p:val>
                                        </p:tav>
                                        <p:tav tm="100000">
                                          <p:val>
                                            <p:fltVal val="0"/>
                                          </p:val>
                                        </p:tav>
                                      </p:tavLst>
                                    </p:anim>
                                    <p:animEffect transition="in" filter="fade">
                                      <p:cBhvr>
                                        <p:cTn id="37" dur="500"/>
                                        <p:tgtEl>
                                          <p:spTgt spid="144388">
                                            <p:txEl>
                                              <p:pRg st="4" end="4"/>
                                            </p:txEl>
                                          </p:spTgt>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44388">
                                            <p:txEl>
                                              <p:pRg st="5" end="5"/>
                                            </p:txEl>
                                          </p:spTgt>
                                        </p:tgtEl>
                                        <p:attrNameLst>
                                          <p:attrName>style.visibility</p:attrName>
                                        </p:attrNameLst>
                                      </p:cBhvr>
                                      <p:to>
                                        <p:strVal val="visible"/>
                                      </p:to>
                                    </p:set>
                                    <p:anim calcmode="lin" valueType="num">
                                      <p:cBhvr>
                                        <p:cTn id="40" dur="500" fill="hold"/>
                                        <p:tgtEl>
                                          <p:spTgt spid="144388">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44388">
                                            <p:txEl>
                                              <p:pRg st="5" end="5"/>
                                            </p:txEl>
                                          </p:spTgt>
                                        </p:tgtEl>
                                        <p:attrNameLst>
                                          <p:attrName>ppt_h</p:attrName>
                                        </p:attrNameLst>
                                      </p:cBhvr>
                                      <p:tavLst>
                                        <p:tav tm="0">
                                          <p:val>
                                            <p:fltVal val="0"/>
                                          </p:val>
                                        </p:tav>
                                        <p:tav tm="100000">
                                          <p:val>
                                            <p:strVal val="#ppt_h"/>
                                          </p:val>
                                        </p:tav>
                                      </p:tavLst>
                                    </p:anim>
                                    <p:anim calcmode="lin" valueType="num">
                                      <p:cBhvr>
                                        <p:cTn id="42" dur="500" fill="hold"/>
                                        <p:tgtEl>
                                          <p:spTgt spid="144388">
                                            <p:txEl>
                                              <p:pRg st="5" end="5"/>
                                            </p:txEl>
                                          </p:spTgt>
                                        </p:tgtEl>
                                        <p:attrNameLst>
                                          <p:attrName>style.rotation</p:attrName>
                                        </p:attrNameLst>
                                      </p:cBhvr>
                                      <p:tavLst>
                                        <p:tav tm="0">
                                          <p:val>
                                            <p:fltVal val="90"/>
                                          </p:val>
                                        </p:tav>
                                        <p:tav tm="100000">
                                          <p:val>
                                            <p:fltVal val="0"/>
                                          </p:val>
                                        </p:tav>
                                      </p:tavLst>
                                    </p:anim>
                                    <p:animEffect transition="in" filter="fade">
                                      <p:cBhvr>
                                        <p:cTn id="43" dur="500"/>
                                        <p:tgtEl>
                                          <p:spTgt spid="144388">
                                            <p:txEl>
                                              <p:pRg st="5" end="5"/>
                                            </p:txEl>
                                          </p:spTgt>
                                        </p:tgtEl>
                                      </p:cBhvr>
                                    </p:animEffect>
                                  </p:childTnLst>
                                </p:cTn>
                              </p:par>
                            </p:childTnLst>
                          </p:cTn>
                        </p:par>
                        <p:par>
                          <p:cTn id="44" fill="hold" nodeType="afterGroup">
                            <p:stCondLst>
                              <p:cond delay="4975"/>
                            </p:stCondLst>
                            <p:childTnLst>
                              <p:par>
                                <p:cTn id="45" presetID="8" presetClass="emph" presetSubtype="0" fill="hold" nodeType="afterEffect">
                                  <p:stCondLst>
                                    <p:cond delay="0"/>
                                  </p:stCondLst>
                                  <p:childTnLst>
                                    <p:animRot by="21600000">
                                      <p:cBhvr>
                                        <p:cTn id="46" dur="2000" fill="hold"/>
                                        <p:tgtEl>
                                          <p:spTgt spid="1443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524000" y="0"/>
            <a:ext cx="8229600" cy="838200"/>
          </a:xfrm>
        </p:spPr>
        <p:txBody>
          <a:bodyPr/>
          <a:lstStyle/>
          <a:p>
            <a:pPr eaLnBrk="1" hangingPunct="1">
              <a:defRPr/>
            </a:pPr>
            <a:r>
              <a:rPr lang="en-US" i="1" smtClean="0">
                <a:solidFill>
                  <a:schemeClr val="tx1"/>
                </a:solidFill>
              </a:rPr>
              <a:t>Beliefs/Traditions</a:t>
            </a:r>
          </a:p>
        </p:txBody>
      </p:sp>
      <p:sp>
        <p:nvSpPr>
          <p:cNvPr id="5123" name="Rectangle 3"/>
          <p:cNvSpPr>
            <a:spLocks noGrp="1" noChangeArrowheads="1"/>
          </p:cNvSpPr>
          <p:nvPr>
            <p:ph type="body" idx="1"/>
          </p:nvPr>
        </p:nvSpPr>
        <p:spPr>
          <a:xfrm>
            <a:off x="239486" y="762001"/>
            <a:ext cx="7685314" cy="4525963"/>
          </a:xfrm>
        </p:spPr>
        <p:txBody>
          <a:bodyPr/>
          <a:lstStyle/>
          <a:p>
            <a:pPr eaLnBrk="1" hangingPunct="1">
              <a:defRPr/>
            </a:pPr>
            <a:r>
              <a:rPr lang="en-US" altLang="en-US" sz="2400" b="1" dirty="0" smtClean="0">
                <a:effectLst/>
                <a:latin typeface="Comic Sans MS" panose="030F0702030302020204" pitchFamily="66" charset="0"/>
              </a:rPr>
              <a:t>Subtribe of the Pueblo people.  “Pueblo” is Spanish for “town”.</a:t>
            </a:r>
          </a:p>
          <a:p>
            <a:pPr eaLnBrk="1" hangingPunct="1">
              <a:defRPr/>
            </a:pPr>
            <a:r>
              <a:rPr lang="en-US" altLang="en-US" sz="2400" b="1" dirty="0" smtClean="0">
                <a:effectLst/>
                <a:latin typeface="Comic Sans MS" panose="030F0702030302020204" pitchFamily="66" charset="0"/>
              </a:rPr>
              <a:t>“Hopi” means “peaceful” or “wise”. They are known for their peaceful relations with others.</a:t>
            </a:r>
          </a:p>
          <a:p>
            <a:pPr eaLnBrk="1" hangingPunct="1">
              <a:defRPr/>
            </a:pPr>
            <a:r>
              <a:rPr lang="en-US" altLang="en-US" sz="2400" b="1" dirty="0" smtClean="0">
                <a:effectLst/>
                <a:latin typeface="Comic Sans MS" panose="030F0702030302020204" pitchFamily="66" charset="0"/>
              </a:rPr>
              <a:t>Due to lack of rain, often did rain dances.</a:t>
            </a:r>
          </a:p>
          <a:p>
            <a:pPr eaLnBrk="1" hangingPunct="1">
              <a:defRPr/>
            </a:pPr>
            <a:r>
              <a:rPr lang="en-US" altLang="en-US" sz="2400" b="1" dirty="0" smtClean="0">
                <a:effectLst/>
                <a:latin typeface="Comic Sans MS" panose="030F0702030302020204" pitchFamily="66" charset="0"/>
              </a:rPr>
              <a:t>The </a:t>
            </a:r>
            <a:r>
              <a:rPr lang="en-US" altLang="en-US" sz="2400" b="1" dirty="0">
                <a:effectLst/>
                <a:latin typeface="Comic Sans MS" panose="030F0702030302020204" pitchFamily="66" charset="0"/>
              </a:rPr>
              <a:t>Hopi tribe believed in gods of the sun, rain, and earth.  Their beliefs of the gods </a:t>
            </a:r>
            <a:r>
              <a:rPr lang="en-US" altLang="en-US" sz="2400" b="1" dirty="0" smtClean="0">
                <a:effectLst/>
                <a:latin typeface="Comic Sans MS" panose="030F0702030302020204" pitchFamily="66" charset="0"/>
              </a:rPr>
              <a:t>were that </a:t>
            </a:r>
            <a:r>
              <a:rPr lang="en-US" altLang="en-US" sz="2400" b="1" dirty="0">
                <a:effectLst/>
                <a:latin typeface="Comic Sans MS" panose="030F0702030302020204" pitchFamily="66" charset="0"/>
              </a:rPr>
              <a:t>the gods sent messages and went into their bodies when they began to </a:t>
            </a:r>
            <a:r>
              <a:rPr lang="en-US" altLang="en-US" sz="2400" b="1" dirty="0" smtClean="0">
                <a:effectLst/>
                <a:latin typeface="Comic Sans MS" panose="030F0702030302020204" pitchFamily="66" charset="0"/>
              </a:rPr>
              <a:t>dance.</a:t>
            </a:r>
          </a:p>
          <a:p>
            <a:pPr eaLnBrk="1" hangingPunct="1">
              <a:defRPr/>
            </a:pPr>
            <a:r>
              <a:rPr lang="en-US" altLang="en-US" sz="2400" b="1" dirty="0" smtClean="0">
                <a:effectLst/>
                <a:latin typeface="Comic Sans MS" panose="030F0702030302020204" pitchFamily="66" charset="0"/>
              </a:rPr>
              <a:t>They </a:t>
            </a:r>
            <a:r>
              <a:rPr lang="en-US" altLang="en-US" sz="2400" b="1" dirty="0">
                <a:effectLst/>
                <a:latin typeface="Comic Sans MS" panose="030F0702030302020204" pitchFamily="66" charset="0"/>
              </a:rPr>
              <a:t>held ceremonies that lasted at least 8 days, sometimes even longer, in kivas.  </a:t>
            </a:r>
          </a:p>
          <a:p>
            <a:pPr eaLnBrk="1" hangingPunct="1">
              <a:defRPr/>
            </a:pPr>
            <a:r>
              <a:rPr lang="en-US" altLang="en-US" sz="2400" b="1" dirty="0" smtClean="0">
                <a:effectLst/>
                <a:latin typeface="Comic Sans MS" panose="030F0702030302020204" pitchFamily="66" charset="0"/>
              </a:rPr>
              <a:t>The </a:t>
            </a:r>
            <a:r>
              <a:rPr lang="en-US" altLang="en-US" sz="2400" b="1" dirty="0">
                <a:effectLst/>
                <a:latin typeface="Comic Sans MS" panose="030F0702030302020204" pitchFamily="66" charset="0"/>
              </a:rPr>
              <a:t>ceremonies were focused on weather and farming; a ceremony led to a good harvest.</a:t>
            </a:r>
          </a:p>
        </p:txBody>
      </p:sp>
      <p:pic>
        <p:nvPicPr>
          <p:cNvPr id="1536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6315" y="3887789"/>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9665" y="986518"/>
            <a:ext cx="34671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303188"/>
      </p:ext>
    </p:extLst>
  </p:cSld>
  <p:clrMapOvr>
    <a:overrideClrMapping bg1="dk2" tx1="lt1" bg2="dk1" tx2="lt2" accent1="accent1" accent2="accent2" accent3="accent3" accent4="accent4" accent5="accent5" accent6="accent6" hlink="hlink" folHlink="folHlink"/>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2000"/>
                                        <p:tgtEl>
                                          <p:spTgt spid="5122"/>
                                        </p:tgtEl>
                                      </p:cBhvr>
                                    </p:animEffect>
                                  </p:childTnLst>
                                </p:cTn>
                              </p:par>
                            </p:childTnLst>
                          </p:cTn>
                        </p:par>
                        <p:par>
                          <p:cTn id="8" fill="hold" nodeType="afterGroup">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 calcmode="lin" valueType="num">
                                      <p:cBhvr additive="base">
                                        <p:cTn id="11" dur="3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51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 calcmode="lin" valueType="num">
                                      <p:cBhvr additive="base">
                                        <p:cTn id="17" dur="3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512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 calcmode="lin" valueType="num">
                                      <p:cBhvr additive="base">
                                        <p:cTn id="23" dur="3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5123">
                                            <p:txEl>
                                              <p:pRg st="2" end="2"/>
                                            </p:txEl>
                                          </p:spTgt>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grpId="0" nodeType="after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additive="base">
                                        <p:cTn id="28" dur="3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9" dur="3000" fill="hold"/>
                                        <p:tgtEl>
                                          <p:spTgt spid="5123">
                                            <p:txEl>
                                              <p:pRg st="3" end="3"/>
                                            </p:txEl>
                                          </p:spTgt>
                                        </p:tgtEl>
                                        <p:attrNameLst>
                                          <p:attrName>ppt_y</p:attrName>
                                        </p:attrNameLst>
                                      </p:cBhvr>
                                      <p:tavLst>
                                        <p:tav tm="0">
                                          <p:val>
                                            <p:strVal val="0-#ppt_h/2"/>
                                          </p:val>
                                        </p:tav>
                                        <p:tav tm="100000">
                                          <p:val>
                                            <p:strVal val="#ppt_y"/>
                                          </p:val>
                                        </p:tav>
                                      </p:tavLst>
                                    </p:anim>
                                  </p:childTnLst>
                                </p:cTn>
                              </p:par>
                            </p:childTnLst>
                          </p:cTn>
                        </p:par>
                        <p:par>
                          <p:cTn id="30" fill="hold">
                            <p:stCondLst>
                              <p:cond delay="6000"/>
                            </p:stCondLst>
                            <p:childTnLst>
                              <p:par>
                                <p:cTn id="31" presetID="2" presetClass="entr" presetSubtype="1" fill="hold" grpId="0" nodeType="after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 calcmode="lin" valueType="num">
                                      <p:cBhvr additive="base">
                                        <p:cTn id="33" dur="3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5123">
                                            <p:txEl>
                                              <p:pRg st="4" end="4"/>
                                            </p:txEl>
                                          </p:spTgt>
                                        </p:tgtEl>
                                        <p:attrNameLst>
                                          <p:attrName>ppt_y</p:attrName>
                                        </p:attrNameLst>
                                      </p:cBhvr>
                                      <p:tavLst>
                                        <p:tav tm="0">
                                          <p:val>
                                            <p:strVal val="0-#ppt_h/2"/>
                                          </p:val>
                                        </p:tav>
                                        <p:tav tm="100000">
                                          <p:val>
                                            <p:strVal val="#ppt_y"/>
                                          </p:val>
                                        </p:tav>
                                      </p:tavLst>
                                    </p:anim>
                                  </p:childTnLst>
                                </p:cTn>
                              </p:par>
                            </p:childTnLst>
                          </p:cTn>
                        </p:par>
                        <p:par>
                          <p:cTn id="35" fill="hold">
                            <p:stCondLst>
                              <p:cond delay="9000"/>
                            </p:stCondLst>
                            <p:childTnLst>
                              <p:par>
                                <p:cTn id="36" presetID="2" presetClass="entr" presetSubtype="1" fill="hold" grpId="0" nodeType="afterEffect">
                                  <p:stCondLst>
                                    <p:cond delay="0"/>
                                  </p:stCondLst>
                                  <p:childTnLst>
                                    <p:set>
                                      <p:cBhvr>
                                        <p:cTn id="37" dur="1" fill="hold">
                                          <p:stCondLst>
                                            <p:cond delay="0"/>
                                          </p:stCondLst>
                                        </p:cTn>
                                        <p:tgtEl>
                                          <p:spTgt spid="5123">
                                            <p:txEl>
                                              <p:pRg st="5" end="5"/>
                                            </p:txEl>
                                          </p:spTgt>
                                        </p:tgtEl>
                                        <p:attrNameLst>
                                          <p:attrName>style.visibility</p:attrName>
                                        </p:attrNameLst>
                                      </p:cBhvr>
                                      <p:to>
                                        <p:strVal val="visible"/>
                                      </p:to>
                                    </p:set>
                                    <p:anim calcmode="lin" valueType="num">
                                      <p:cBhvr additive="base">
                                        <p:cTn id="38" dur="3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512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smtClean="0"/>
              <a:t>TRANSPORTATION</a:t>
            </a:r>
          </a:p>
        </p:txBody>
      </p:sp>
      <p:sp>
        <p:nvSpPr>
          <p:cNvPr id="68611" name="Rectangle 3"/>
          <p:cNvSpPr>
            <a:spLocks noGrp="1" noChangeArrowheads="1"/>
          </p:cNvSpPr>
          <p:nvPr>
            <p:ph type="body" idx="1"/>
          </p:nvPr>
        </p:nvSpPr>
        <p:spPr>
          <a:xfrm>
            <a:off x="228600" y="1219200"/>
            <a:ext cx="7086600" cy="2764971"/>
          </a:xfrm>
        </p:spPr>
        <p:txBody>
          <a:bodyPr/>
          <a:lstStyle/>
          <a:p>
            <a:pPr eaLnBrk="1" hangingPunct="1">
              <a:lnSpc>
                <a:spcPct val="150000"/>
              </a:lnSpc>
              <a:buFont typeface="Wingdings" charset="2"/>
              <a:buNone/>
              <a:defRPr/>
            </a:pPr>
            <a:r>
              <a:rPr lang="en-US" sz="2800" b="1" dirty="0" smtClean="0">
                <a:effectLst/>
                <a:latin typeface="Comic Sans MS" charset="0"/>
              </a:rPr>
              <a:t>The Hopi rarely traveled by river, they usually traveled by walking.  They didn’t have horses at the time, so they used dogs instead.  They put gears on the dogs called “travois” so that they could carry heavy loads.</a:t>
            </a:r>
          </a:p>
        </p:txBody>
      </p:sp>
      <p:pic>
        <p:nvPicPr>
          <p:cNvPr id="68613" name="Picture 5" descr="brule253dogtravo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00200"/>
            <a:ext cx="32004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3289" y="4495801"/>
            <a:ext cx="33242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331294"/>
      </p:ext>
    </p:extLst>
  </p:cSld>
  <p:clrMapOvr>
    <a:overrideClrMapping bg1="dk2" tx1="lt1" bg2="dk1"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ppt_x"/>
                                          </p:val>
                                        </p:tav>
                                        <p:tav tm="100000">
                                          <p:val>
                                            <p:strVal val="#ppt_x"/>
                                          </p:val>
                                        </p:tav>
                                      </p:tavLst>
                                    </p:anim>
                                    <p:anim calcmode="lin" valueType="num">
                                      <p:cBhvr additive="base">
                                        <p:cTn id="8" dur="500" fill="hold"/>
                                        <p:tgtEl>
                                          <p:spTgt spid="686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13"/>
                                        </p:tgtEl>
                                        <p:attrNameLst>
                                          <p:attrName>style.visibility</p:attrName>
                                        </p:attrNameLst>
                                      </p:cBhvr>
                                      <p:to>
                                        <p:strVal val="visible"/>
                                      </p:to>
                                    </p:set>
                                    <p:anim calcmode="lin" valueType="num">
                                      <p:cBhvr additive="base">
                                        <p:cTn id="13" dur="1000" fill="hold"/>
                                        <p:tgtEl>
                                          <p:spTgt spid="68613"/>
                                        </p:tgtEl>
                                        <p:attrNameLst>
                                          <p:attrName>ppt_x</p:attrName>
                                        </p:attrNameLst>
                                      </p:cBhvr>
                                      <p:tavLst>
                                        <p:tav tm="0">
                                          <p:val>
                                            <p:strVal val="#ppt_x"/>
                                          </p:val>
                                        </p:tav>
                                        <p:tav tm="100000">
                                          <p:val>
                                            <p:strVal val="#ppt_x"/>
                                          </p:val>
                                        </p:tav>
                                      </p:tavLst>
                                    </p:anim>
                                    <p:anim calcmode="lin" valueType="num">
                                      <p:cBhvr additive="base">
                                        <p:cTn id="14" dur="1000" fill="hold"/>
                                        <p:tgtEl>
                                          <p:spTgt spid="6861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8611">
                                            <p:txEl>
                                              <p:pRg st="0" end="0"/>
                                            </p:txEl>
                                          </p:spTgt>
                                        </p:tgtEl>
                                        <p:attrNameLst>
                                          <p:attrName>style.visibility</p:attrName>
                                        </p:attrNameLst>
                                      </p:cBhvr>
                                      <p:to>
                                        <p:strVal val="visible"/>
                                      </p:to>
                                    </p:set>
                                    <p:animEffect transition="in" filter="fade">
                                      <p:cBhvr>
                                        <p:cTn id="18" dur="30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eam">
  <a:themeElements>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themeOverride>
</file>

<file path=ppt/theme/themeOverride2.xml><?xml version="1.0" encoding="utf-8"?>
<a:themeOverride xmlns:a="http://schemas.openxmlformats.org/drawingml/2006/main">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3.xml><?xml version="1.0" encoding="utf-8"?>
<a:themeOverride xmlns:a="http://schemas.openxmlformats.org/drawingml/2006/main">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themeOverride>
</file>

<file path=ppt/theme/themeOverride4.xml><?xml version="1.0" encoding="utf-8"?>
<a:themeOverride xmlns:a="http://schemas.openxmlformats.org/drawingml/2006/main">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themeOverride>
</file>

<file path=ppt/theme/themeOverride5.xml><?xml version="1.0" encoding="utf-8"?>
<a:themeOverride xmlns:a="http://schemas.openxmlformats.org/drawingml/2006/main">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themeOverride>
</file>

<file path=ppt/theme/themeOverride6.xml><?xml version="1.0" encoding="utf-8"?>
<a:themeOverride xmlns:a="http://schemas.openxmlformats.org/drawingml/2006/main">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themeOverrid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Widescreen</PresentationFormat>
  <Paragraphs>64</Paragraphs>
  <Slides>11</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Bradley Hand ITC</vt:lpstr>
      <vt:lpstr>Calibri</vt:lpstr>
      <vt:lpstr>Calibri Light</vt:lpstr>
      <vt:lpstr>Comic Sans MS</vt:lpstr>
      <vt:lpstr>Garamond</vt:lpstr>
      <vt:lpstr>Rockwell</vt:lpstr>
      <vt:lpstr>Wingdings</vt:lpstr>
      <vt:lpstr>Office Theme</vt:lpstr>
      <vt:lpstr>Stream</vt:lpstr>
      <vt:lpstr>PowerPoint Presentation</vt:lpstr>
      <vt:lpstr>Hopi</vt:lpstr>
      <vt:lpstr>Where did they live?</vt:lpstr>
      <vt:lpstr>Home/Shelter</vt:lpstr>
      <vt:lpstr>What did they eat?</vt:lpstr>
      <vt:lpstr>CULTURE</vt:lpstr>
      <vt:lpstr>Trade</vt:lpstr>
      <vt:lpstr>Beliefs/Traditions</vt:lpstr>
      <vt:lpstr>TRANSPORTATION</vt:lpstr>
      <vt:lpstr>Clothing</vt:lpstr>
      <vt:lpstr>Women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Nepple</dc:creator>
  <cp:lastModifiedBy>Julie Nepple</cp:lastModifiedBy>
  <cp:revision>1</cp:revision>
  <dcterms:created xsi:type="dcterms:W3CDTF">2015-09-09T18:32:15Z</dcterms:created>
  <dcterms:modified xsi:type="dcterms:W3CDTF">2015-09-09T18:32:35Z</dcterms:modified>
</cp:coreProperties>
</file>