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3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5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8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0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8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0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9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2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2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7094B-081A-475A-91A0-A0147F2F82A4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31FC-1267-43D5-B7EB-4C656CA8C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7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seismograph&amp;source=images&amp;cd=&amp;cad=rja&amp;docid=tA_4G0FyK6onzM&amp;tbnid=nCxFdq29e6MORM:&amp;ved=0CAUQjRw&amp;url=http://en.wikipedia.org/wiki/Seismometer&amp;ei=cilkUq2OBIKE9QSOtIAg&amp;bvm=bv.55139894,d.eWU&amp;psig=AFQjCNE73F5lsfObLAEZj_zZO9DUQ26WMA&amp;ust=1382382317214459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ompare+a+strong+earthquake+to+week+earthquake+seismograph+reading&amp;source=images&amp;cd=&amp;cad=rja&amp;docid=cercHYnmofCE4M&amp;tbnid=vE2rMbIQZ73D0M:&amp;ved=0CAUQjRw&amp;url=http://info.geonet.org.nz/x/A4AO&amp;ei=3CtkUoGnB5Ko9gTax4B4&amp;bvm=bv.55139894,d.eWU&amp;psig=AFQjCNGlFFXM2ozDmZ0eWG0uNGXtgd4PMw&amp;ust=1382382891839827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levee&amp;source=images&amp;cd=&amp;cad=rja&amp;docid=c75ZRB9ocXdF5M&amp;tbnid=OeJzd9ur2WFJXM:&amp;ved=0CAUQjRw&amp;url=http://www.pennlive.com/midstate/index.ssf/2011/09/pa_flooding_from_tropical_stor.html&amp;ei=UjBkUorMD5PU9QTa_wE&amp;bvm=bv.55139894,d.eWU&amp;psig=AFQjCNFOvtqRdgcKtLq8Zdr6BTfSuXGBig&amp;ust=1382384043451665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6279" y="228600"/>
            <a:ext cx="819968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The Role of Technology and </a:t>
            </a:r>
          </a:p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Human Interventions</a:t>
            </a:r>
          </a:p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In Destructive and </a:t>
            </a:r>
          </a:p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Constructive Processes</a:t>
            </a:r>
            <a:endParaRPr lang="en-US" sz="4000" dirty="0">
              <a:latin typeface="Kartika" pitchFamily="18" charset="0"/>
              <a:cs typeface="Kartika" pitchFamily="18" charset="0"/>
            </a:endParaRPr>
          </a:p>
        </p:txBody>
      </p:sp>
      <p:pic>
        <p:nvPicPr>
          <p:cNvPr id="1028" name="Picture 4" descr="http://t3.gstatic.com/images?q=tbn:ANd9GcQEdekwhuCM30giSJ4aRxDv3YOfG6FJ4_YzSD1jCTYjizoAdaFT:www.disastersafety.org/wp-content/uploads/earthqu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96271"/>
            <a:ext cx="3657600" cy="265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t0.gstatic.com/images?q=tbn:ANd9GcQ5mz0BOW-1CgeyaJwm9oVtndAy22zVzVuRFXHrQafHNyGD_NcNSQ:totallycoolpix.com/wp-content/uploads/2011/12012011_australia_floods/floods_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48" y="3496271"/>
            <a:ext cx="3886200" cy="249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83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32" y="212394"/>
            <a:ext cx="86405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artika" pitchFamily="18" charset="0"/>
                <a:cs typeface="Kartika" pitchFamily="18" charset="0"/>
              </a:rPr>
              <a:t>Beach Restoration </a:t>
            </a:r>
            <a:r>
              <a:rPr lang="en-US" sz="4000" dirty="0" smtClean="0">
                <a:latin typeface="Kartika" pitchFamily="18" charset="0"/>
                <a:cs typeface="Kartika" pitchFamily="18" charset="0"/>
              </a:rPr>
              <a:t>is the process</a:t>
            </a:r>
          </a:p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of replacing sand on the </a:t>
            </a:r>
          </a:p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beaches.</a:t>
            </a:r>
          </a:p>
        </p:txBody>
      </p:sp>
      <p:pic>
        <p:nvPicPr>
          <p:cNvPr id="4098" name="Picture 2" descr="http://t2.gstatic.com/images?q=tbn:ANd9GcRJMqdfK6TCynf1ZI7ICX_xwO-vHWmuW5OJi6boNpD654WUIM_pZA:www.baird.com/images/sized/assets/images-project/hilton5-960x5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55" y="2514600"/>
            <a:ext cx="3790230" cy="225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1.gstatic.com/images?q=tbn:ANd9GcTwZ3uNPjGZ-IeMQ6t9cYuPPNoHkSIGzEQZnFx6uRJ3LhtO946P:www.playa.info/playa-del-carmen-forum/attachments/all-inclusive-big-resorts/9658d1263321748-beach-restoration-playacar-ai-resorts-restorationcloseup12j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944" y="2312511"/>
            <a:ext cx="3993473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8174" y="5257800"/>
            <a:ext cx="8345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This only solves the problem temporarily.</a:t>
            </a:r>
          </a:p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Erosion continues to take place.</a:t>
            </a:r>
          </a:p>
        </p:txBody>
      </p:sp>
    </p:spTree>
    <p:extLst>
      <p:ext uri="{BB962C8B-B14F-4D97-AF65-F5344CB8AC3E}">
        <p14:creationId xmlns:p14="http://schemas.microsoft.com/office/powerpoint/2010/main" val="181372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173" y="228600"/>
            <a:ext cx="8345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So people also build         to </a:t>
            </a:r>
          </a:p>
          <a:p>
            <a:r>
              <a:rPr lang="en-US" sz="2800" u="sng" dirty="0" smtClean="0">
                <a:latin typeface="Kartika" pitchFamily="18" charset="0"/>
                <a:cs typeface="Kartika" pitchFamily="18" charset="0"/>
              </a:rPr>
              <a:t>prevent</a:t>
            </a:r>
            <a:r>
              <a:rPr lang="en-US" sz="2800" dirty="0" smtClean="0">
                <a:latin typeface="Kartika" pitchFamily="18" charset="0"/>
                <a:cs typeface="Kartika" pitchFamily="18" charset="0"/>
              </a:rPr>
              <a:t> the loss of beach sand.</a:t>
            </a:r>
          </a:p>
        </p:txBody>
      </p:sp>
      <p:sp>
        <p:nvSpPr>
          <p:cNvPr id="3" name="Rectangle 2"/>
          <p:cNvSpPr/>
          <p:nvPr/>
        </p:nvSpPr>
        <p:spPr>
          <a:xfrm>
            <a:off x="4710942" y="-16981"/>
            <a:ext cx="177138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jetties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 descr="http://t1.gstatic.com/images?q=tbn:ANd9GcTxcOWgZJbKI3Cd-hNybEcY2ZXPxfLbOpNsQUlSK9xiPtqMFpej:scuba.huskychemist.org/Galleries/KeystoneJetty-LT-11-11-06/ClubDive-LT-KeystoneJetty-11-11-06-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61535"/>
            <a:ext cx="356058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0.gstatic.com/images?q=tbn:ANd9GcRyYtOooGUIwQRtyuuXYt3BqFIbJ7jrTHFB4STeSi_XsNAm8MAO:www.jettypark.org/rocksbea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97397"/>
            <a:ext cx="4051352" cy="303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773363" y="1932038"/>
            <a:ext cx="775854" cy="1143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10200" y="2503538"/>
            <a:ext cx="775854" cy="1143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05356" y="4864182"/>
            <a:ext cx="18178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Jetties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992" y="5073170"/>
            <a:ext cx="8345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are wall-like structures that stick out</a:t>
            </a:r>
          </a:p>
          <a:p>
            <a:endParaRPr lang="en-US" sz="2800" dirty="0" smtClean="0">
              <a:latin typeface="Kartika" pitchFamily="18" charset="0"/>
              <a:cs typeface="Kartik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356" y="5550223"/>
            <a:ext cx="8345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into the oceans.  A </a:t>
            </a:r>
            <a:r>
              <a:rPr lang="en-US" sz="2800" b="1" dirty="0" smtClean="0">
                <a:solidFill>
                  <a:srgbClr val="0070C0"/>
                </a:solidFill>
                <a:latin typeface="Kartika" pitchFamily="18" charset="0"/>
                <a:cs typeface="Kartika" pitchFamily="18" charset="0"/>
              </a:rPr>
              <a:t>jetty</a:t>
            </a:r>
            <a:r>
              <a:rPr lang="en-US" sz="2800" dirty="0" smtClean="0">
                <a:solidFill>
                  <a:srgbClr val="0070C0"/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800" dirty="0" smtClean="0">
                <a:latin typeface="Kartika" pitchFamily="18" charset="0"/>
                <a:cs typeface="Kartika" pitchFamily="18" charset="0"/>
              </a:rPr>
              <a:t>traps sand and small rocks on the beach.</a:t>
            </a:r>
          </a:p>
        </p:txBody>
      </p:sp>
    </p:spTree>
    <p:extLst>
      <p:ext uri="{BB962C8B-B14F-4D97-AF65-F5344CB8AC3E}">
        <p14:creationId xmlns:p14="http://schemas.microsoft.com/office/powerpoint/2010/main" val="318876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832" y="206477"/>
            <a:ext cx="8345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Let’s Review!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078" y="739530"/>
            <a:ext cx="8345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Kartika" pitchFamily="18" charset="0"/>
                <a:cs typeface="Kartika" pitchFamily="18" charset="0"/>
              </a:rPr>
              <a:t>What is a scientist called who studies</a:t>
            </a:r>
          </a:p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earthquakes?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1062054"/>
            <a:ext cx="27426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seismologists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1733"/>
            <a:ext cx="8345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2. What does a           do?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0400" y="1548622"/>
            <a:ext cx="26207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seismograph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833" y="2290719"/>
            <a:ext cx="8345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3. What are two ways that floods can be</a:t>
            </a:r>
          </a:p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prevented?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12619" y="2630735"/>
            <a:ext cx="4397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building </a:t>
            </a:r>
            <a:r>
              <a:rPr lang="en-US" sz="2000" b="1" i="1" dirty="0" smtClean="0">
                <a:solidFill>
                  <a:srgbClr val="FF0000"/>
                </a:solidFill>
              </a:rPr>
              <a:t>dams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/>
              <a:t>and </a:t>
            </a:r>
            <a:r>
              <a:rPr lang="en-US" sz="2000" b="1" i="1" dirty="0" smtClean="0">
                <a:solidFill>
                  <a:srgbClr val="FF0000"/>
                </a:solidFill>
              </a:rPr>
              <a:t>levees  </a:t>
            </a:r>
            <a:r>
              <a:rPr lang="en-US" sz="2000" dirty="0" smtClean="0"/>
              <a:t>(explain each)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8994" y="3304181"/>
            <a:ext cx="8345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4. What can happen to the sand on beaches?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4296" y="3654769"/>
            <a:ext cx="4594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The waves can wash the sand out to “sea.”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-9834" y="4231553"/>
            <a:ext cx="8345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5. What is </a:t>
            </a:r>
            <a:r>
              <a:rPr lang="en-US" sz="2800" dirty="0" smtClean="0">
                <a:solidFill>
                  <a:schemeClr val="tx2"/>
                </a:solidFill>
                <a:latin typeface="Kartika" pitchFamily="18" charset="0"/>
                <a:cs typeface="Kartika" pitchFamily="18" charset="0"/>
              </a:rPr>
              <a:t>beach restoration</a:t>
            </a:r>
            <a:r>
              <a:rPr lang="en-US" sz="2800" dirty="0" smtClean="0">
                <a:latin typeface="Kartika" pitchFamily="18" charset="0"/>
                <a:cs typeface="Kartika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4648200"/>
            <a:ext cx="4818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the process of replacing sand on the beaches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994" y="5232975"/>
            <a:ext cx="8345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6. What is a    , and how does it help the beach?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67497" y="5115432"/>
            <a:ext cx="10658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jetty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5710028"/>
            <a:ext cx="834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Kartika" pitchFamily="18" charset="0"/>
                <a:cs typeface="Kartika" pitchFamily="18" charset="0"/>
              </a:rPr>
              <a:t>Jetties are wall-like structures that stick out into the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6110137"/>
            <a:ext cx="6513335" cy="98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i="1" dirty="0" smtClean="0">
                <a:solidFill>
                  <a:prstClr val="black"/>
                </a:solidFill>
                <a:latin typeface="Kartika" pitchFamily="18" charset="0"/>
                <a:cs typeface="Kartika" pitchFamily="18" charset="0"/>
              </a:rPr>
              <a:t>ocean</a:t>
            </a:r>
            <a:r>
              <a:rPr lang="en-US" sz="2000" i="1" dirty="0">
                <a:solidFill>
                  <a:prstClr val="black"/>
                </a:solidFill>
                <a:latin typeface="Kartika" pitchFamily="18" charset="0"/>
                <a:cs typeface="Kartika" pitchFamily="18" charset="0"/>
              </a:rPr>
              <a:t>.  They trap sand and </a:t>
            </a:r>
            <a:r>
              <a:rPr lang="en-US" sz="2000" i="1" dirty="0" smtClean="0">
                <a:solidFill>
                  <a:prstClr val="black"/>
                </a:solidFill>
                <a:latin typeface="Kartika" pitchFamily="18" charset="0"/>
                <a:cs typeface="Kartika" pitchFamily="18" charset="0"/>
              </a:rPr>
              <a:t>small rocks </a:t>
            </a:r>
            <a:r>
              <a:rPr lang="en-US" sz="2000" i="1" dirty="0">
                <a:solidFill>
                  <a:prstClr val="black"/>
                </a:solidFill>
                <a:latin typeface="Kartika" pitchFamily="18" charset="0"/>
                <a:cs typeface="Kartika" pitchFamily="18" charset="0"/>
              </a:rPr>
              <a:t>on the beaches.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53981" y="1517844"/>
            <a:ext cx="21525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record movements</a:t>
            </a:r>
          </a:p>
          <a:p>
            <a:r>
              <a:rPr lang="en-US" sz="2000" i="1" dirty="0" smtClean="0"/>
              <a:t>in the Earth’s crust</a:t>
            </a:r>
          </a:p>
        </p:txBody>
      </p:sp>
    </p:spTree>
    <p:extLst>
      <p:ext uri="{BB962C8B-B14F-4D97-AF65-F5344CB8AC3E}">
        <p14:creationId xmlns:p14="http://schemas.microsoft.com/office/powerpoint/2010/main" val="389444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SqtTM9y-RyzQdcz_tN_18jA6JMi-3OWo5SAkgobRURHyyOV1LGeg:decemberprojects.files.wordpress.com/2012/12/the-en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t3.gstatic.com/images?q=tbn:ANd9GcQEdekwhuCM30giSJ4aRxDv3YOfG6FJ4_YzSD1jCTYjizoAdaFT:www.disastersafety.org/wp-content/uploads/earthqua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7" y="3753448"/>
            <a:ext cx="1651738" cy="119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t0.gstatic.com/images?q=tbn:ANd9GcQ5mz0BOW-1CgeyaJwm9oVtndAy22zVzVuRFXHrQafHNyGD_NcNSQ:totallycoolpix.com/wp-content/uploads/2011/12012011_australia_floods/floods_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02579"/>
            <a:ext cx="1820205" cy="117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2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059" y="228600"/>
            <a:ext cx="8440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Earthquakes can be dangerous!</a:t>
            </a:r>
          </a:p>
        </p:txBody>
      </p:sp>
      <p:pic>
        <p:nvPicPr>
          <p:cNvPr id="2050" name="Picture 2" descr="http://t2.gstatic.com/images?q=tbn:ANd9GcQUnWAylQjI_mSOScrgONbTy2nsSJ050_2f1VmVwsW4qP0cCX9I:mercedesbenzblogphotodb.files.wordpress.com/2011/03/japan-after-2011-earthqu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3727298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0.gstatic.com/images?q=tbn:ANd9GcShRqF7oJJenXlBD5oStQGIgDWKygJV7BSnS0Q4TXQWsdE8_-8v:images.brisbanetimes.com.au/file/2011/02/23/2199285/larg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455" y="1219200"/>
            <a:ext cx="4037735" cy="245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9255" y="4191000"/>
            <a:ext cx="817884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Kartika" pitchFamily="18" charset="0"/>
                <a:cs typeface="Kartika" pitchFamily="18" charset="0"/>
              </a:rPr>
              <a:t>Scientists use special tools</a:t>
            </a:r>
          </a:p>
          <a:p>
            <a:pPr algn="ctr"/>
            <a:r>
              <a:rPr lang="en-US" sz="3200" dirty="0" smtClean="0">
                <a:latin typeface="Kartika" pitchFamily="18" charset="0"/>
                <a:cs typeface="Kartika" pitchFamily="18" charset="0"/>
              </a:rPr>
              <a:t>to study earthquakes so humans</a:t>
            </a:r>
          </a:p>
          <a:p>
            <a:pPr algn="ctr"/>
            <a:r>
              <a:rPr lang="en-US" sz="3200" dirty="0" smtClean="0">
                <a:latin typeface="Kartika" pitchFamily="18" charset="0"/>
                <a:cs typeface="Kartika" pitchFamily="18" charset="0"/>
              </a:rPr>
              <a:t>can be educated about earthquakes</a:t>
            </a:r>
          </a:p>
          <a:p>
            <a:pPr algn="ctr"/>
            <a:r>
              <a:rPr lang="en-US" sz="3200" dirty="0" smtClean="0">
                <a:latin typeface="Kartika" pitchFamily="18" charset="0"/>
                <a:cs typeface="Kartika" pitchFamily="18" charset="0"/>
              </a:rPr>
              <a:t>and change the effects they have on</a:t>
            </a:r>
          </a:p>
          <a:p>
            <a:pPr algn="ctr"/>
            <a:r>
              <a:rPr lang="en-US" sz="3200" dirty="0" smtClean="0">
                <a:latin typeface="Kartika" pitchFamily="18" charset="0"/>
                <a:cs typeface="Kartika" pitchFamily="18" charset="0"/>
              </a:rPr>
              <a:t>Earth’s structures.</a:t>
            </a:r>
          </a:p>
        </p:txBody>
      </p:sp>
    </p:spTree>
    <p:extLst>
      <p:ext uri="{BB962C8B-B14F-4D97-AF65-F5344CB8AC3E}">
        <p14:creationId xmlns:p14="http://schemas.microsoft.com/office/powerpoint/2010/main" val="316174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0/0f/Kinemetrics_seismograp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072" y="3810000"/>
            <a:ext cx="3200400" cy="239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0.gstatic.com/images?q=tbn:ANd9GcRR9yGbWhyBb6gFBpNLxkqUI2d0BfzkAmvqbDiGGQxOXD_iEpjcnQ:momento24.com/en/wp-content/uploads/2010/04/cazaterremotos-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68" y="1165785"/>
            <a:ext cx="27622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2.gstatic.com/images?q=tbn:ANd9GcSZ_ODgeaJBSRIuqGj6SE0K7dSX7GrD-6zJ9gAN0vBFMvurUyNoBA:www.bgs.ac.uk/research/earthquakes/images/honshuSeismologists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036" y="1145003"/>
            <a:ext cx="289560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2166" y="0"/>
            <a:ext cx="71945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Kartika" pitchFamily="18" charset="0"/>
                <a:cs typeface="Kartika" pitchFamily="18" charset="0"/>
              </a:rPr>
              <a:t>Scientists, who study earthquakes</a:t>
            </a:r>
          </a:p>
          <a:p>
            <a:pPr algn="ctr"/>
            <a:r>
              <a:rPr lang="en-US" sz="3200" dirty="0" smtClean="0">
                <a:latin typeface="Kartika" pitchFamily="18" charset="0"/>
                <a:cs typeface="Kartika" pitchFamily="18" charset="0"/>
              </a:rPr>
              <a:t>are called             .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5200" y="228600"/>
            <a:ext cx="4012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seismologists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" y="3505200"/>
            <a:ext cx="463620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Kartika" pitchFamily="18" charset="0"/>
                <a:cs typeface="Kartika" pitchFamily="18" charset="0"/>
              </a:rPr>
              <a:t>Seismologists use a</a:t>
            </a:r>
          </a:p>
          <a:p>
            <a:pPr algn="ctr"/>
            <a:r>
              <a:rPr lang="en-US" sz="3200" dirty="0" smtClean="0">
                <a:latin typeface="Kartika" pitchFamily="18" charset="0"/>
                <a:cs typeface="Kartika" pitchFamily="18" charset="0"/>
              </a:rPr>
              <a:t>machine called a</a:t>
            </a:r>
          </a:p>
          <a:p>
            <a:pPr algn="ctr"/>
            <a:endParaRPr lang="en-US" sz="3200" dirty="0" smtClean="0">
              <a:latin typeface="Kartika" pitchFamily="18" charset="0"/>
              <a:cs typeface="Kartika" pitchFamily="18" charset="0"/>
            </a:endParaRPr>
          </a:p>
          <a:p>
            <a:pPr algn="ctr"/>
            <a:endParaRPr lang="en-US" sz="3200" dirty="0">
              <a:latin typeface="Kartika" pitchFamily="18" charset="0"/>
              <a:cs typeface="Kartika" pitchFamily="18" charset="0"/>
            </a:endParaRPr>
          </a:p>
          <a:p>
            <a:pPr algn="ctr"/>
            <a:r>
              <a:rPr lang="en-US" sz="3200" dirty="0" smtClean="0">
                <a:latin typeface="Kartika" pitchFamily="18" charset="0"/>
                <a:cs typeface="Kartika" pitchFamily="18" charset="0"/>
              </a:rPr>
              <a:t>to study earthquakes.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408065" y="4547759"/>
            <a:ext cx="3833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seismograph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699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106" y="31177"/>
            <a:ext cx="4160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Seismographs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62000"/>
            <a:ext cx="43957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artika" pitchFamily="18" charset="0"/>
                <a:cs typeface="Kartika" pitchFamily="18" charset="0"/>
              </a:rPr>
              <a:t>record movements</a:t>
            </a:r>
          </a:p>
          <a:p>
            <a:r>
              <a:rPr lang="en-US" sz="3200" dirty="0" smtClean="0">
                <a:latin typeface="Kartika" pitchFamily="18" charset="0"/>
                <a:cs typeface="Kartika" pitchFamily="18" charset="0"/>
              </a:rPr>
              <a:t>in the Earth’s crust.</a:t>
            </a:r>
          </a:p>
          <a:p>
            <a:endParaRPr lang="en-US" sz="3200" dirty="0" smtClean="0">
              <a:latin typeface="Kartika" pitchFamily="18" charset="0"/>
              <a:cs typeface="Kartika" pitchFamily="18" charset="0"/>
            </a:endParaRPr>
          </a:p>
        </p:txBody>
      </p:sp>
      <p:pic>
        <p:nvPicPr>
          <p:cNvPr id="4098" name="Picture 2" descr="http://t3.gstatic.com/images?q=tbn:ANd9GcTaa7w0qgAMLEE_CvUIJw9dWoWwXyI0ahJ63njBcuo3M_5VPBm30w:www.bgs.ac.uk/research/earthquakes/images/honshuSeismologist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1177"/>
            <a:ext cx="2819400" cy="203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98293" y="2070971"/>
            <a:ext cx="42664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Click this link to see a live seismograph in action</a:t>
            </a:r>
          </a:p>
          <a:p>
            <a:r>
              <a:rPr lang="en-US" sz="1600" dirty="0" smtClean="0"/>
              <a:t>for the San Francisco Bay Area.</a:t>
            </a:r>
          </a:p>
          <a:p>
            <a:endParaRPr lang="en-US" sz="1600" dirty="0" smtClean="0"/>
          </a:p>
          <a:p>
            <a:r>
              <a:rPr lang="en-US" sz="1600" dirty="0" smtClean="0"/>
              <a:t>http://abclocal.go.com/kgo/livenow?id=8570860</a:t>
            </a:r>
            <a:endParaRPr lang="en-US" sz="1600" dirty="0"/>
          </a:p>
        </p:txBody>
      </p:sp>
      <p:pic>
        <p:nvPicPr>
          <p:cNvPr id="4100" name="Picture 4" descr="http://info.geonet.org.nz/download/attachments/950275/p_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39218"/>
            <a:ext cx="2868928" cy="222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3352800"/>
            <a:ext cx="4683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artika" pitchFamily="18" charset="0"/>
                <a:cs typeface="Kartika" pitchFamily="18" charset="0"/>
              </a:rPr>
              <a:t>A</a:t>
            </a:r>
          </a:p>
          <a:p>
            <a:endParaRPr lang="en-US" sz="2400" dirty="0" smtClean="0">
              <a:latin typeface="Kartika" pitchFamily="18" charset="0"/>
              <a:cs typeface="Kartik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8358" y="3043535"/>
            <a:ext cx="3833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seismograph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7" y="383096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Kartika" pitchFamily="18" charset="0"/>
                <a:cs typeface="Kartika" pitchFamily="18" charset="0"/>
              </a:rPr>
              <a:t>helps us learn:</a:t>
            </a:r>
          </a:p>
          <a:p>
            <a:pPr marL="457200" lvl="0" indent="-457200">
              <a:buFontTx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Kartika" pitchFamily="18" charset="0"/>
                <a:cs typeface="Kartika" pitchFamily="18" charset="0"/>
              </a:rPr>
              <a:t>How strong was the earthquake?</a:t>
            </a:r>
          </a:p>
          <a:p>
            <a:pPr marL="457200" lvl="0" indent="-457200">
              <a:buFontTx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Kartika" pitchFamily="18" charset="0"/>
                <a:cs typeface="Kartika" pitchFamily="18" charset="0"/>
              </a:rPr>
              <a:t>When did it happen?</a:t>
            </a:r>
          </a:p>
          <a:p>
            <a:pPr marL="457200" lvl="0" indent="-457200">
              <a:buFontTx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Kartika" pitchFamily="18" charset="0"/>
                <a:cs typeface="Kartika" pitchFamily="18" charset="0"/>
              </a:rPr>
              <a:t>How long did it last?</a:t>
            </a:r>
          </a:p>
        </p:txBody>
      </p:sp>
    </p:spTree>
    <p:extLst>
      <p:ext uri="{BB962C8B-B14F-4D97-AF65-F5344CB8AC3E}">
        <p14:creationId xmlns:p14="http://schemas.microsoft.com/office/powerpoint/2010/main" val="100537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2970" y="228600"/>
            <a:ext cx="83263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Like earthquakes, </a:t>
            </a:r>
            <a:r>
              <a:rPr lang="en-US" sz="4000" b="1" dirty="0" smtClean="0">
                <a:latin typeface="Kartika" pitchFamily="18" charset="0"/>
                <a:cs typeface="Kartika" pitchFamily="18" charset="0"/>
              </a:rPr>
              <a:t>floods</a:t>
            </a:r>
            <a:r>
              <a:rPr lang="en-US" sz="4000" dirty="0" smtClean="0">
                <a:latin typeface="Kartika" pitchFamily="18" charset="0"/>
                <a:cs typeface="Kartika" pitchFamily="18" charset="0"/>
              </a:rPr>
              <a:t> are a</a:t>
            </a:r>
          </a:p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natural process that can be</a:t>
            </a:r>
          </a:p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costly and destructive.</a:t>
            </a:r>
          </a:p>
        </p:txBody>
      </p:sp>
      <p:pic>
        <p:nvPicPr>
          <p:cNvPr id="5122" name="Picture 2" descr="http://t0.gstatic.com/images?q=tbn:ANd9GcTm_dFaiVwlPRahEE6DQojjmvMxp04iHfNQEiGSZBkbg8DjTFa9:eofdreams.com/data_images/dreams/flood/flood-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9" y="2729567"/>
            <a:ext cx="4007994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0.gstatic.com/images?q=tbn:ANd9GcQdJHEV3-I1WmxyMzbZ9I2FAI-XDbCUrh99kWj0yjVTMTuCALBI:upload.wikimedia.org/wikipedia/commons/0/00/Flood1024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844" y="2819400"/>
            <a:ext cx="3427934" cy="256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36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3535" y="228600"/>
            <a:ext cx="92993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How can humans control flooding?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962891"/>
            <a:ext cx="5299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Dams</a:t>
            </a:r>
            <a:r>
              <a:rPr lang="en-US" sz="4000" dirty="0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4000" dirty="0" smtClean="0">
                <a:latin typeface="Kartika" pitchFamily="18" charset="0"/>
                <a:cs typeface="Kartika" pitchFamily="18" charset="0"/>
              </a:rPr>
              <a:t>can be built.</a:t>
            </a:r>
          </a:p>
        </p:txBody>
      </p:sp>
      <p:pic>
        <p:nvPicPr>
          <p:cNvPr id="6146" name="Picture 2" descr="http://t1.gstatic.com/images?q=tbn:ANd9GcTtMa50iJ-23jEE80_2LyWk33aBnD0_zvndJmDPNuPusk-cGyNbKw:www.helenahistory.org/hauser_dam_to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3" y="1828800"/>
            <a:ext cx="2895600" cy="196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0.gstatic.com/images?q=tbn:ANd9GcSfq7vagqn9ZNxmofqag2uGAYKXrSVA-Gc-xQp24cUy94lPCrR6:www.craigfarc.com/images/Gallery%2520Images/Small%2520Rocked%2520Dam%2520at%2520L.%2520Westfall%27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672" y="1645973"/>
            <a:ext cx="3375969" cy="224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t3.gstatic.com/images?q=tbn:ANd9GcSeY-L9FtjTg8Wz3wgWjIznfzvVvAg51qX6T6pKlzITn9nuxvw4:media.mlive.com/kzgazette_impact/photo/a-small-dam-controls-the-water-level-in-great-bear-lake-986dfb2fe019db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69" y="4191000"/>
            <a:ext cx="3077408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81400" y="4430108"/>
            <a:ext cx="53270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Dams </a:t>
            </a:r>
            <a:r>
              <a:rPr lang="en-US" sz="2400" dirty="0" smtClean="0">
                <a:latin typeface="Kartika" pitchFamily="18" charset="0"/>
                <a:cs typeface="Kartika" pitchFamily="18" charset="0"/>
              </a:rPr>
              <a:t>hold back water during</a:t>
            </a:r>
          </a:p>
          <a:p>
            <a:r>
              <a:rPr lang="en-US" sz="2400" dirty="0" smtClean="0">
                <a:latin typeface="Kartika" pitchFamily="18" charset="0"/>
                <a:cs typeface="Kartika" pitchFamily="18" charset="0"/>
              </a:rPr>
              <a:t>heavy rainfall.  This water can</a:t>
            </a:r>
          </a:p>
          <a:p>
            <a:r>
              <a:rPr lang="en-US" sz="2400" dirty="0" smtClean="0">
                <a:latin typeface="Kartika" pitchFamily="18" charset="0"/>
                <a:cs typeface="Kartika" pitchFamily="18" charset="0"/>
              </a:rPr>
              <a:t>then be released slowly.  This </a:t>
            </a:r>
          </a:p>
          <a:p>
            <a:r>
              <a:rPr lang="en-US" sz="2400" dirty="0" smtClean="0">
                <a:latin typeface="Kartika" pitchFamily="18" charset="0"/>
                <a:cs typeface="Kartika" pitchFamily="18" charset="0"/>
              </a:rPr>
              <a:t>can prevent flooding.</a:t>
            </a:r>
          </a:p>
        </p:txBody>
      </p:sp>
    </p:spTree>
    <p:extLst>
      <p:ext uri="{BB962C8B-B14F-4D97-AF65-F5344CB8AC3E}">
        <p14:creationId xmlns:p14="http://schemas.microsoft.com/office/powerpoint/2010/main" val="378790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247" y="152400"/>
            <a:ext cx="91198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Levees</a:t>
            </a:r>
            <a:r>
              <a:rPr lang="en-US" sz="4000" dirty="0" smtClean="0">
                <a:latin typeface="Kartika" pitchFamily="18" charset="0"/>
                <a:cs typeface="Kartika" pitchFamily="18" charset="0"/>
              </a:rPr>
              <a:t> can also be built to help</a:t>
            </a:r>
          </a:p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prevent flooding.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9546" y="1513296"/>
            <a:ext cx="86757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artika" pitchFamily="18" charset="0"/>
                <a:cs typeface="Kartika" pitchFamily="18" charset="0"/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levee</a:t>
            </a:r>
            <a:r>
              <a:rPr lang="en-US" sz="3200" dirty="0" smtClean="0">
                <a:latin typeface="Kartika" pitchFamily="18" charset="0"/>
                <a:cs typeface="Kartika" pitchFamily="18" charset="0"/>
              </a:rPr>
              <a:t> is a wall of earth or concrete </a:t>
            </a:r>
          </a:p>
          <a:p>
            <a:r>
              <a:rPr lang="en-US" sz="3200" dirty="0" smtClean="0">
                <a:latin typeface="Kartika" pitchFamily="18" charset="0"/>
                <a:cs typeface="Kartika" pitchFamily="18" charset="0"/>
              </a:rPr>
              <a:t>built along the banks of a waterway.</a:t>
            </a:r>
          </a:p>
        </p:txBody>
      </p:sp>
      <p:pic>
        <p:nvPicPr>
          <p:cNvPr id="1026" name="Picture 2" descr="http://t1.gstatic.com/images?q=tbn:ANd9GcT9dakk7YGwEt91tnQcd6QZa8BxequLwCCpSiBpyghYzbf6fiJc:crooksandliars.com/files/uploads/2008/06/illinois-leve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46" y="3222013"/>
            <a:ext cx="358863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a.pennlive.com/midstate_impact/photo/sunbury-levee-fcc70e452bd1779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072" y="2799938"/>
            <a:ext cx="4120855" cy="274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052946" y="3352800"/>
            <a:ext cx="775854" cy="1143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96000" y="3578432"/>
            <a:ext cx="775854" cy="1143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63" y="5508013"/>
            <a:ext cx="82076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Levees</a:t>
            </a:r>
            <a:r>
              <a:rPr lang="en-US" sz="4000" dirty="0" smtClean="0">
                <a:latin typeface="Kartika" pitchFamily="18" charset="0"/>
                <a:cs typeface="Kartika" pitchFamily="18" charset="0"/>
              </a:rPr>
              <a:t> keep rising floodwaters</a:t>
            </a:r>
          </a:p>
          <a:p>
            <a:r>
              <a:rPr lang="en-US" sz="4000" dirty="0" smtClean="0">
                <a:latin typeface="Kartika" pitchFamily="18" charset="0"/>
                <a:cs typeface="Kartika" pitchFamily="18" charset="0"/>
              </a:rPr>
              <a:t>contained.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10386" y="6123566"/>
            <a:ext cx="4664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Click this link to see a simulation of how the failure</a:t>
            </a:r>
          </a:p>
          <a:p>
            <a:r>
              <a:rPr lang="en-US" sz="1200" dirty="0" smtClean="0"/>
              <a:t>of the levees caused catastrophic damage during Hurricane Katrina.</a:t>
            </a:r>
          </a:p>
          <a:p>
            <a:r>
              <a:rPr lang="en-US" sz="1600" dirty="0" smtClean="0"/>
              <a:t>http://www.nola.com/katrina/graphics/flashflood.swf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571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R4f_jWjbcRpSdE1LoyQDhQQOkzTtINHiKC4NFoIKn76BV5pGaY:archive.episcopalchurch.org/hires-image/katrina_aftermath_-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3680959" cy="244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1.gstatic.com/images?q=tbn:ANd9GcQH9dcR_DTTBn8FjOOPY-SDuiCiCClaKMF8mNsJtK6xenn4Rq3G:dannyordes.com/images/katrina/katrina_flood-NOLA-03-20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605" y="304800"/>
            <a:ext cx="317909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1.gstatic.com/images?q=tbn:ANd9GcSwhUZKn3Lzh5GVLu0od0RmdylcyyNaT5u1y63PYdOlz3xlCm9S:www.illinoisphoto.com/blog-photos/17kd298-katrina-phot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9" y="2995612"/>
            <a:ext cx="3274631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1.gstatic.com/images?q=tbn:ANd9GcQEoKnVOlE5MUuOP-JsMQQih4T7HHKw0t86WYop6nrCpbTvTcTF:archive.broadwaycares.org/images/news/hurricane-katrin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124200"/>
            <a:ext cx="24955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4102" y="5410200"/>
            <a:ext cx="80826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Aftermath of Hurricane Katrina</a:t>
            </a:r>
          </a:p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2005</a:t>
            </a:r>
          </a:p>
        </p:txBody>
      </p:sp>
    </p:spTree>
    <p:extLst>
      <p:ext uri="{BB962C8B-B14F-4D97-AF65-F5344CB8AC3E}">
        <p14:creationId xmlns:p14="http://schemas.microsoft.com/office/powerpoint/2010/main" val="42817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3.gstatic.com/images?q=tbn:ANd9GcTMs8czSx9fENuzdM0XWoKz8Wj3OVYrkv_C-9qQuEd5iYYzZXyALw:media-cdn.tripadvisor.com/media/photo-s/01/23/a5/bb/waves-washing-ash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50074"/>
            <a:ext cx="3886200" cy="52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8902" y="152400"/>
            <a:ext cx="79303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An area that people are </a:t>
            </a:r>
          </a:p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constantly</a:t>
            </a:r>
            <a:r>
              <a:rPr lang="en-US" sz="4000" dirty="0">
                <a:latin typeface="Kartika" pitchFamily="18" charset="0"/>
                <a:cs typeface="Kartika" pitchFamily="18" charset="0"/>
              </a:rPr>
              <a:t> </a:t>
            </a:r>
            <a:r>
              <a:rPr lang="en-US" sz="4000" dirty="0" smtClean="0">
                <a:latin typeface="Kartika" pitchFamily="18" charset="0"/>
                <a:cs typeface="Kartika" pitchFamily="18" charset="0"/>
              </a:rPr>
              <a:t>working to keep  </a:t>
            </a:r>
          </a:p>
          <a:p>
            <a:pPr algn="ctr"/>
            <a:r>
              <a:rPr lang="en-US" sz="4000" dirty="0" smtClean="0">
                <a:latin typeface="Kartika" pitchFamily="18" charset="0"/>
                <a:cs typeface="Kartika" pitchFamily="18" charset="0"/>
              </a:rPr>
              <a:t>from eroding is beaches.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84088" y="2362200"/>
            <a:ext cx="38940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Waves wash ashore</a:t>
            </a:r>
          </a:p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and take the sand </a:t>
            </a:r>
          </a:p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back</a:t>
            </a:r>
            <a:r>
              <a:rPr lang="en-US" sz="2800" dirty="0">
                <a:latin typeface="Kartika" pitchFamily="18" charset="0"/>
                <a:cs typeface="Kartika" pitchFamily="18" charset="0"/>
              </a:rPr>
              <a:t> </a:t>
            </a:r>
            <a:r>
              <a:rPr lang="en-US" sz="2800" dirty="0" smtClean="0">
                <a:latin typeface="Kartika" pitchFamily="18" charset="0"/>
                <a:cs typeface="Kartika" pitchFamily="18" charset="0"/>
              </a:rPr>
              <a:t>out with it!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503" y="3954228"/>
            <a:ext cx="3568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This is not good </a:t>
            </a:r>
          </a:p>
          <a:p>
            <a:r>
              <a:rPr lang="en-US" sz="2800" dirty="0" smtClean="0">
                <a:latin typeface="Kartika" pitchFamily="18" charset="0"/>
                <a:cs typeface="Kartika" pitchFamily="18" charset="0"/>
              </a:rPr>
              <a:t>for two reasons: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5709" y="4760888"/>
            <a:ext cx="31069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000" dirty="0" smtClean="0">
                <a:latin typeface="Kartika" pitchFamily="18" charset="0"/>
                <a:cs typeface="Kartika" pitchFamily="18" charset="0"/>
              </a:rPr>
              <a:t>Sand moves away</a:t>
            </a:r>
          </a:p>
          <a:p>
            <a:r>
              <a:rPr lang="en-US" sz="2000" dirty="0" smtClean="0">
                <a:latin typeface="Kartika" pitchFamily="18" charset="0"/>
                <a:cs typeface="Kartika" pitchFamily="18" charset="0"/>
              </a:rPr>
              <a:t>from the beaches.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8503" y="5468774"/>
            <a:ext cx="44646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Kartika" pitchFamily="18" charset="0"/>
                <a:cs typeface="Kartika" pitchFamily="18" charset="0"/>
              </a:rPr>
              <a:t>2. Sand that is carried out to </a:t>
            </a:r>
          </a:p>
          <a:p>
            <a:r>
              <a:rPr lang="en-US" sz="2000" dirty="0" smtClean="0">
                <a:latin typeface="Kartika" pitchFamily="18" charset="0"/>
                <a:cs typeface="Kartika" pitchFamily="18" charset="0"/>
              </a:rPr>
              <a:t>the water can fill up channels, </a:t>
            </a:r>
          </a:p>
          <a:p>
            <a:r>
              <a:rPr lang="en-US" sz="2000" dirty="0" smtClean="0">
                <a:latin typeface="Kartika" pitchFamily="18" charset="0"/>
                <a:cs typeface="Kartika" pitchFamily="18" charset="0"/>
              </a:rPr>
              <a:t>which become so shallow, that </a:t>
            </a:r>
          </a:p>
          <a:p>
            <a:r>
              <a:rPr lang="en-US" sz="2000" dirty="0" smtClean="0">
                <a:latin typeface="Kartika" pitchFamily="18" charset="0"/>
                <a:cs typeface="Kartika" pitchFamily="18" charset="0"/>
              </a:rPr>
              <a:t>boats can’t pass through.</a:t>
            </a:r>
          </a:p>
        </p:txBody>
      </p:sp>
    </p:spTree>
    <p:extLst>
      <p:ext uri="{BB962C8B-B14F-4D97-AF65-F5344CB8AC3E}">
        <p14:creationId xmlns:p14="http://schemas.microsoft.com/office/powerpoint/2010/main" val="19774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468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Kartika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Rochell</dc:creator>
  <cp:lastModifiedBy>Dezarae Norris</cp:lastModifiedBy>
  <cp:revision>12</cp:revision>
  <dcterms:created xsi:type="dcterms:W3CDTF">2013-10-20T18:57:08Z</dcterms:created>
  <dcterms:modified xsi:type="dcterms:W3CDTF">2017-09-28T21:59:03Z</dcterms:modified>
</cp:coreProperties>
</file>